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1" r:id="rId3"/>
    <p:sldId id="342" r:id="rId4"/>
    <p:sldId id="257" r:id="rId5"/>
    <p:sldId id="258" r:id="rId6"/>
    <p:sldId id="259" r:id="rId7"/>
    <p:sldId id="260"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24" r:id="rId26"/>
    <p:sldId id="325" r:id="rId27"/>
    <p:sldId id="326" r:id="rId28"/>
    <p:sldId id="327" r:id="rId29"/>
    <p:sldId id="328" r:id="rId30"/>
    <p:sldId id="329" r:id="rId31"/>
    <p:sldId id="330" r:id="rId32"/>
    <p:sldId id="331" r:id="rId33"/>
    <p:sldId id="332" r:id="rId34"/>
    <p:sldId id="333" r:id="rId35"/>
    <p:sldId id="334" r:id="rId36"/>
    <p:sldId id="335" r:id="rId37"/>
    <p:sldId id="336" r:id="rId38"/>
    <p:sldId id="337" r:id="rId39"/>
    <p:sldId id="338" r:id="rId40"/>
    <p:sldId id="339" r:id="rId41"/>
    <p:sldId id="340" r:id="rId42"/>
    <p:sldId id="343" r:id="rId43"/>
    <p:sldId id="344" r:id="rId44"/>
    <p:sldId id="345" r:id="rId45"/>
    <p:sldId id="346" r:id="rId46"/>
    <p:sldId id="347" r:id="rId47"/>
    <p:sldId id="348" r:id="rId48"/>
    <p:sldId id="349" r:id="rId49"/>
    <p:sldId id="350" r:id="rId50"/>
    <p:sldId id="351" r:id="rId51"/>
    <p:sldId id="352" r:id="rId52"/>
    <p:sldId id="353" r:id="rId53"/>
    <p:sldId id="354" r:id="rId54"/>
    <p:sldId id="355" r:id="rId55"/>
    <p:sldId id="356" r:id="rId56"/>
    <p:sldId id="357" r:id="rId57"/>
    <p:sldId id="323" r:id="rId5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956" autoAdjust="0"/>
    <p:restoredTop sz="94660"/>
  </p:normalViewPr>
  <p:slideViewPr>
    <p:cSldViewPr snapToGrid="0">
      <p:cViewPr varScale="1">
        <p:scale>
          <a:sx n="55" d="100"/>
          <a:sy n="55" d="100"/>
        </p:scale>
        <p:origin x="85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3804683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1149680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1791058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788204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12100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CA5530E5-90A7-41E0-ABB4-511471CDB5C3}" type="datetimeFigureOut">
              <a:rPr lang="pt-BR" smtClean="0"/>
              <a:t>23/07/2025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3300073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CA5530E5-90A7-41E0-ABB4-511471CDB5C3}" type="datetimeFigureOut">
              <a:rPr lang="pt-BR" smtClean="0"/>
              <a:t>23/07/2025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311757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CA5530E5-90A7-41E0-ABB4-511471CDB5C3}" type="datetimeFigureOut">
              <a:rPr lang="pt-BR" smtClean="0"/>
              <a:t>23/07/2025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66880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A5530E5-90A7-41E0-ABB4-511471CDB5C3}" type="datetimeFigureOut">
              <a:rPr lang="pt-BR" smtClean="0"/>
              <a:t>23/07/2025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1146257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CA5530E5-90A7-41E0-ABB4-511471CDB5C3}" type="datetimeFigureOut">
              <a:rPr lang="pt-BR" smtClean="0"/>
              <a:t>23/07/2025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3940749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CA5530E5-90A7-41E0-ABB4-511471CDB5C3}" type="datetimeFigureOut">
              <a:rPr lang="pt-BR" smtClean="0"/>
              <a:t>23/07/2025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3438347-B7E5-473F-B9F3-CA793FFF0662}" type="slidenum">
              <a:rPr lang="pt-BR" smtClean="0"/>
              <a:t>‹nº›</a:t>
            </a:fld>
            <a:endParaRPr lang="pt-BR"/>
          </a:p>
        </p:txBody>
      </p:sp>
    </p:spTree>
    <p:extLst>
      <p:ext uri="{BB962C8B-B14F-4D97-AF65-F5344CB8AC3E}">
        <p14:creationId xmlns:p14="http://schemas.microsoft.com/office/powerpoint/2010/main" val="2566827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530E5-90A7-41E0-ABB4-511471CDB5C3}" type="datetimeFigureOut">
              <a:rPr lang="pt-BR" smtClean="0"/>
              <a:t>23/07/2025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38347-B7E5-473F-B9F3-CA793FFF0662}" type="slidenum">
              <a:rPr lang="pt-BR" smtClean="0"/>
              <a:t>‹nº›</a:t>
            </a:fld>
            <a:endParaRPr lang="pt-BR"/>
          </a:p>
        </p:txBody>
      </p:sp>
    </p:spTree>
    <p:extLst>
      <p:ext uri="{BB962C8B-B14F-4D97-AF65-F5344CB8AC3E}">
        <p14:creationId xmlns:p14="http://schemas.microsoft.com/office/powerpoint/2010/main" val="3192381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lanalto.gov.br/ccivil_03/_ato2019-2022/2021/lei/l14133.htm#art2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pt-BR"/>
          </a:p>
        </p:txBody>
      </p:sp>
      <p:sp>
        <p:nvSpPr>
          <p:cNvPr id="3" name="Subtítulo 2"/>
          <p:cNvSpPr>
            <a:spLocks noGrp="1"/>
          </p:cNvSpPr>
          <p:nvPr>
            <p:ph type="subTitle" idx="1"/>
          </p:nvPr>
        </p:nvSpPr>
        <p:spPr/>
        <p:txBody>
          <a:bodyPr/>
          <a:lstStyle/>
          <a:p>
            <a:endParaRPr lang="pt-B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Tree>
    <p:extLst>
      <p:ext uri="{BB962C8B-B14F-4D97-AF65-F5344CB8AC3E}">
        <p14:creationId xmlns:p14="http://schemas.microsoft.com/office/powerpoint/2010/main" val="3335101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713984"/>
            <a:ext cx="10515600" cy="976704"/>
          </a:xfrm>
        </p:spPr>
        <p:txBody>
          <a:bodyPr>
            <a:normAutofit/>
          </a:bodyPr>
          <a:lstStyle/>
          <a:p>
            <a:r>
              <a:rPr lang="pt-BR" b="1" dirty="0">
                <a:solidFill>
                  <a:schemeClr val="accent2"/>
                </a:solidFill>
                <a:latin typeface="+mn-lt"/>
              </a:rPr>
              <a:t>EDITAL LICITATÓRIO E ANEXOS</a:t>
            </a:r>
          </a:p>
        </p:txBody>
      </p:sp>
      <p:sp>
        <p:nvSpPr>
          <p:cNvPr id="4" name="Espaço Reservado para Conteúdo 3"/>
          <p:cNvSpPr>
            <a:spLocks noGrp="1"/>
          </p:cNvSpPr>
          <p:nvPr>
            <p:ph idx="1"/>
          </p:nvPr>
        </p:nvSpPr>
        <p:spPr/>
        <p:txBody>
          <a:bodyPr>
            <a:normAutofit fontScale="92500" lnSpcReduction="20000"/>
          </a:bodyPr>
          <a:lstStyle/>
          <a:p>
            <a:pPr marL="0" indent="0" algn="just">
              <a:lnSpc>
                <a:spcPct val="160000"/>
              </a:lnSpc>
              <a:buNone/>
            </a:pPr>
            <a:r>
              <a:rPr lang="pt-BR" dirty="0" smtClean="0"/>
              <a:t>	c</a:t>
            </a:r>
            <a:r>
              <a:rPr lang="pt-BR" dirty="0"/>
              <a:t>) quando determinada marca ou modelo comercializados por mais de um fornecedor forem os únicos capazes de atender às necessidades do contratante;</a:t>
            </a:r>
          </a:p>
          <a:p>
            <a:pPr marL="0" indent="0" algn="just">
              <a:lnSpc>
                <a:spcPct val="160000"/>
              </a:lnSpc>
              <a:buNone/>
            </a:pPr>
            <a:r>
              <a:rPr lang="pt-BR" dirty="0" smtClean="0"/>
              <a:t>	d</a:t>
            </a:r>
            <a:r>
              <a:rPr lang="pt-BR" dirty="0"/>
              <a:t>) quando a descrição do objeto a ser licitado puder ser mais bem compreendida pela identificação de determinada marca ou determinado modelo aptos a servir apenas como referência;</a:t>
            </a:r>
          </a:p>
          <a:p>
            <a:pPr marL="0" indent="0" algn="just">
              <a:lnSpc>
                <a:spcPct val="160000"/>
              </a:lnSpc>
              <a:buNone/>
            </a:pPr>
            <a:r>
              <a:rPr lang="pt-BR" dirty="0" smtClean="0"/>
              <a:t>	</a:t>
            </a:r>
            <a:endParaRPr lang="pt-BR" dirty="0"/>
          </a:p>
        </p:txBody>
      </p:sp>
    </p:spTree>
    <p:extLst>
      <p:ext uri="{BB962C8B-B14F-4D97-AF65-F5344CB8AC3E}">
        <p14:creationId xmlns:p14="http://schemas.microsoft.com/office/powerpoint/2010/main" val="3699684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63879"/>
            <a:ext cx="10515600" cy="1026809"/>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Autofit/>
          </a:bodyPr>
          <a:lstStyle/>
          <a:p>
            <a:pPr marL="0" indent="0" algn="just">
              <a:lnSpc>
                <a:spcPct val="160000"/>
              </a:lnSpc>
              <a:buNone/>
            </a:pPr>
            <a:r>
              <a:rPr lang="pt-BR" sz="2400" dirty="0" smtClean="0"/>
              <a:t>	III </a:t>
            </a:r>
            <a:r>
              <a:rPr lang="pt-BR" sz="2400" dirty="0"/>
              <a:t>- vedar a contratação de marca ou produto, quando, mediante processo administrativo, restar comprovado que produtos adquiridos e utilizados anteriormente pela Administração não atendem a requisitos indispensáveis ao pleno adimplemento da obrigação contratual;</a:t>
            </a:r>
          </a:p>
          <a:p>
            <a:pPr marL="0" indent="0" algn="just">
              <a:lnSpc>
                <a:spcPct val="160000"/>
              </a:lnSpc>
              <a:buNone/>
            </a:pPr>
            <a:r>
              <a:rPr lang="pt-BR" sz="2400" dirty="0" smtClean="0"/>
              <a:t>	IV </a:t>
            </a:r>
            <a:r>
              <a:rPr lang="pt-BR" sz="2400" dirty="0"/>
              <a:t>- solicitar, motivadamente, carta de solidariedade emitida pelo fabricante, que assegure a execução do contrato, no caso de licitante revendedor ou distribuidor.</a:t>
            </a:r>
          </a:p>
          <a:p>
            <a:pPr marL="0" indent="0" algn="just">
              <a:lnSpc>
                <a:spcPct val="160000"/>
              </a:lnSpc>
              <a:buNone/>
            </a:pPr>
            <a:r>
              <a:rPr lang="pt-BR" sz="2400" dirty="0" smtClean="0"/>
              <a:t>	</a:t>
            </a:r>
            <a:endParaRPr lang="pt-BR" sz="2400" dirty="0"/>
          </a:p>
        </p:txBody>
      </p:sp>
    </p:spTree>
    <p:extLst>
      <p:ext uri="{BB962C8B-B14F-4D97-AF65-F5344CB8AC3E}">
        <p14:creationId xmlns:p14="http://schemas.microsoft.com/office/powerpoint/2010/main" val="970410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76405"/>
            <a:ext cx="10515600" cy="1014283"/>
          </a:xfrm>
        </p:spPr>
        <p:txBody>
          <a:bodyPr/>
          <a:lstStyle/>
          <a:p>
            <a:r>
              <a:rPr lang="pt-BR" b="1" dirty="0">
                <a:solidFill>
                  <a:schemeClr val="accent2"/>
                </a:solidFill>
                <a:latin typeface="+mn-lt"/>
              </a:rPr>
              <a:t>EDITAL LICITATÓRIO E ANEXOS</a:t>
            </a:r>
          </a:p>
        </p:txBody>
      </p:sp>
      <p:sp>
        <p:nvSpPr>
          <p:cNvPr id="4" name="Espaço Reservado para Conteúdo 3"/>
          <p:cNvSpPr>
            <a:spLocks noGrp="1"/>
          </p:cNvSpPr>
          <p:nvPr>
            <p:ph idx="1"/>
          </p:nvPr>
        </p:nvSpPr>
        <p:spPr/>
        <p:txBody>
          <a:bodyPr>
            <a:normAutofit fontScale="92500" lnSpcReduction="10000"/>
          </a:bodyPr>
          <a:lstStyle/>
          <a:p>
            <a:pPr marL="0" indent="0" algn="just">
              <a:lnSpc>
                <a:spcPct val="150000"/>
              </a:lnSpc>
              <a:buNone/>
            </a:pPr>
            <a:r>
              <a:rPr lang="pt-BR" dirty="0" smtClean="0"/>
              <a:t>CARONA:</a:t>
            </a:r>
          </a:p>
          <a:p>
            <a:pPr marL="0" indent="0" algn="just">
              <a:lnSpc>
                <a:spcPct val="150000"/>
              </a:lnSpc>
              <a:buNone/>
            </a:pPr>
            <a:r>
              <a:rPr lang="pt-BR" dirty="0"/>
              <a:t>	</a:t>
            </a:r>
            <a:r>
              <a:rPr lang="pt-BR" dirty="0" smtClean="0"/>
              <a:t>Art</a:t>
            </a:r>
            <a:r>
              <a:rPr lang="pt-BR" dirty="0"/>
              <a:t>. 86. O órgão ou entidade gerenciadora deverá, na fase preparatória do processo licitatório, para fins de registro de preços, realizar procedimento público de intenção de registro de preços para, nos termos de regulamento, possibilitar, pelo prazo mínimo de 8 (oito) dias úteis, a participação de outros órgãos ou entidades na respectiva ata e determinar a estimativa total de quantidades da contratação.</a:t>
            </a:r>
          </a:p>
        </p:txBody>
      </p:sp>
    </p:spTree>
    <p:extLst>
      <p:ext uri="{BB962C8B-B14F-4D97-AF65-F5344CB8AC3E}">
        <p14:creationId xmlns:p14="http://schemas.microsoft.com/office/powerpoint/2010/main" val="2721466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26301"/>
            <a:ext cx="10515600" cy="1064387"/>
          </a:xfrm>
        </p:spPr>
        <p:txBody>
          <a:bodyPr/>
          <a:lstStyle/>
          <a:p>
            <a:r>
              <a:rPr lang="pt-BR" b="1" dirty="0">
                <a:solidFill>
                  <a:schemeClr val="accent2"/>
                </a:solidFill>
                <a:latin typeface="+mn-lt"/>
              </a:rPr>
              <a:t>EDITAL LICITATÓRIO E ANEXOS</a:t>
            </a:r>
            <a:endParaRPr lang="pt-BR" b="1" dirty="0">
              <a:latin typeface="+mn-lt"/>
            </a:endParaRPr>
          </a:p>
        </p:txBody>
      </p:sp>
      <p:sp>
        <p:nvSpPr>
          <p:cNvPr id="4" name="Espaço Reservado para Conteúdo 3"/>
          <p:cNvSpPr>
            <a:spLocks noGrp="1"/>
          </p:cNvSpPr>
          <p:nvPr>
            <p:ph idx="1"/>
          </p:nvPr>
        </p:nvSpPr>
        <p:spPr/>
        <p:txBody>
          <a:bodyPr>
            <a:normAutofit fontScale="70000" lnSpcReduction="20000"/>
          </a:bodyPr>
          <a:lstStyle/>
          <a:p>
            <a:pPr marL="0" indent="0" algn="just">
              <a:lnSpc>
                <a:spcPct val="160000"/>
              </a:lnSpc>
              <a:buNone/>
            </a:pPr>
            <a:r>
              <a:rPr lang="pt-BR" dirty="0" smtClean="0"/>
              <a:t>	§ </a:t>
            </a:r>
            <a:r>
              <a:rPr lang="pt-BR" dirty="0"/>
              <a:t>2º Se não participarem do procedimento previsto no </a:t>
            </a:r>
            <a:r>
              <a:rPr lang="pt-BR" b="1" dirty="0"/>
              <a:t>caput</a:t>
            </a:r>
            <a:r>
              <a:rPr lang="pt-BR" dirty="0"/>
              <a:t> deste artigo, os órgãos e entidades poderão aderir à ata de registro de preços na condição de não participantes, observados os seguintes requisitos:</a:t>
            </a:r>
          </a:p>
          <a:p>
            <a:pPr marL="0" indent="0" algn="just">
              <a:lnSpc>
                <a:spcPct val="160000"/>
              </a:lnSpc>
              <a:buNone/>
            </a:pPr>
            <a:r>
              <a:rPr lang="pt-BR" dirty="0" smtClean="0"/>
              <a:t>	I </a:t>
            </a:r>
            <a:r>
              <a:rPr lang="pt-BR" dirty="0"/>
              <a:t>- apresentação de justificativa da vantagem da adesão, inclusive em situações de provável desabastecimento ou descontinuidade de serviço público;</a:t>
            </a:r>
          </a:p>
          <a:p>
            <a:pPr marL="0" indent="0" algn="just">
              <a:lnSpc>
                <a:spcPct val="160000"/>
              </a:lnSpc>
              <a:buNone/>
            </a:pPr>
            <a:r>
              <a:rPr lang="pt-BR" dirty="0" smtClean="0"/>
              <a:t>	II </a:t>
            </a:r>
            <a:r>
              <a:rPr lang="pt-BR" dirty="0"/>
              <a:t>- demonstração de que os valores registrados estão compatíveis com os valores praticados pelo mercado na forma do </a:t>
            </a:r>
            <a:r>
              <a:rPr lang="pt-BR" dirty="0">
                <a:hlinkClick r:id="rId3"/>
              </a:rPr>
              <a:t>art. 23 desta Lei</a:t>
            </a:r>
            <a:r>
              <a:rPr lang="pt-BR" dirty="0"/>
              <a:t>;</a:t>
            </a:r>
          </a:p>
          <a:p>
            <a:pPr marL="0" indent="0" algn="just">
              <a:lnSpc>
                <a:spcPct val="160000"/>
              </a:lnSpc>
              <a:buNone/>
            </a:pPr>
            <a:r>
              <a:rPr lang="pt-BR" dirty="0" smtClean="0"/>
              <a:t>	III </a:t>
            </a:r>
            <a:r>
              <a:rPr lang="pt-BR" dirty="0"/>
              <a:t>- prévias consulta e aceitação do órgão ou entidade gerenciadora e do fornecedor.</a:t>
            </a:r>
          </a:p>
          <a:p>
            <a:pPr marL="0" indent="0" algn="just">
              <a:lnSpc>
                <a:spcPct val="160000"/>
              </a:lnSpc>
              <a:buNone/>
            </a:pPr>
            <a:endParaRPr lang="pt-BR" dirty="0"/>
          </a:p>
        </p:txBody>
      </p:sp>
    </p:spTree>
    <p:extLst>
      <p:ext uri="{BB962C8B-B14F-4D97-AF65-F5344CB8AC3E}">
        <p14:creationId xmlns:p14="http://schemas.microsoft.com/office/powerpoint/2010/main" val="1564918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76405"/>
            <a:ext cx="10515600" cy="1014283"/>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Redação </a:t>
            </a:r>
            <a:r>
              <a:rPr lang="pt-BR" dirty="0"/>
              <a:t>dada pela Lei nº 14.770/2023</a:t>
            </a:r>
          </a:p>
          <a:p>
            <a:pPr marL="0" indent="0" algn="just">
              <a:lnSpc>
                <a:spcPct val="150000"/>
              </a:lnSpc>
              <a:buNone/>
            </a:pPr>
            <a:r>
              <a:rPr lang="pt-BR" dirty="0"/>
              <a:t>	</a:t>
            </a:r>
            <a:r>
              <a:rPr lang="pt-BR" dirty="0" smtClean="0"/>
              <a:t>§ </a:t>
            </a:r>
            <a:r>
              <a:rPr lang="pt-BR" dirty="0"/>
              <a:t>3º A faculdade de aderir à ata de registro de preços na condição de não participante poderá ser </a:t>
            </a:r>
            <a:r>
              <a:rPr lang="pt-BR" dirty="0" smtClean="0"/>
              <a:t>exercida </a:t>
            </a:r>
          </a:p>
          <a:p>
            <a:pPr marL="0" indent="0" algn="just">
              <a:lnSpc>
                <a:spcPct val="150000"/>
              </a:lnSpc>
              <a:buNone/>
            </a:pPr>
            <a:r>
              <a:rPr lang="pt-BR" dirty="0"/>
              <a:t>	I - por órgãos e entidades da Administração Pública federal, estadual, distrital e municipal, relativamente a ata de registro de preços de órgão ou entidade gerenciadora federal, estadual ou distrital; ou</a:t>
            </a:r>
          </a:p>
        </p:txBody>
      </p:sp>
    </p:spTree>
    <p:extLst>
      <p:ext uri="{BB962C8B-B14F-4D97-AF65-F5344CB8AC3E}">
        <p14:creationId xmlns:p14="http://schemas.microsoft.com/office/powerpoint/2010/main" val="2615061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150000"/>
              </a:lnSpc>
              <a:buNone/>
            </a:pPr>
            <a:r>
              <a:rPr lang="pt-BR" dirty="0" smtClean="0"/>
              <a:t>	II </a:t>
            </a:r>
            <a:r>
              <a:rPr lang="pt-BR" dirty="0"/>
              <a:t>- por órgãos e entidades da Administração Pública municipal, relativamente a ata de registro de preços de órgão ou entidade gerenciadora municipal, desde que o sistema de registro de preços tenha sido formalizado mediante licitação. </a:t>
            </a:r>
          </a:p>
        </p:txBody>
      </p:sp>
    </p:spTree>
    <p:extLst>
      <p:ext uri="{BB962C8B-B14F-4D97-AF65-F5344CB8AC3E}">
        <p14:creationId xmlns:p14="http://schemas.microsoft.com/office/powerpoint/2010/main" val="3002540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63879"/>
            <a:ext cx="10515600" cy="1026809"/>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APRESENTAÇÃO DE AMOSTRAS: ART. 41</a:t>
            </a:r>
          </a:p>
          <a:p>
            <a:pPr marL="0" indent="0" algn="just">
              <a:lnSpc>
                <a:spcPct val="150000"/>
              </a:lnSpc>
              <a:buNone/>
            </a:pPr>
            <a:r>
              <a:rPr lang="pt-BR" dirty="0"/>
              <a:t>	II - exigir amostra ou prova de conceito do bem no procedimento de pré-qualificação permanente, na fase de julgamento das propostas ou de lances, ou no período de vigência do contrato ou da ata de registro de preços, desde que previsto no edital da licitação e justificada a necessidade de sua apresentação;</a:t>
            </a:r>
          </a:p>
          <a:p>
            <a:pPr marL="0" indent="0" algn="just">
              <a:lnSpc>
                <a:spcPct val="150000"/>
              </a:lnSpc>
              <a:buNone/>
            </a:pPr>
            <a:endParaRPr lang="pt-BR" dirty="0"/>
          </a:p>
        </p:txBody>
      </p:sp>
    </p:spTree>
    <p:extLst>
      <p:ext uri="{BB962C8B-B14F-4D97-AF65-F5344CB8AC3E}">
        <p14:creationId xmlns:p14="http://schemas.microsoft.com/office/powerpoint/2010/main" val="540428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a:bodyPr>
          <a:lstStyle/>
          <a:p>
            <a:pPr marL="0" indent="0">
              <a:lnSpc>
                <a:spcPct val="150000"/>
              </a:lnSpc>
              <a:buNone/>
            </a:pPr>
            <a:r>
              <a:rPr lang="pt-BR" dirty="0" smtClean="0"/>
              <a:t>	Parágrafo </a:t>
            </a:r>
            <a:r>
              <a:rPr lang="pt-BR" dirty="0"/>
              <a:t>único. A exigência prevista no inciso II do </a:t>
            </a:r>
            <a:r>
              <a:rPr lang="pt-BR" b="1" dirty="0"/>
              <a:t>caput</a:t>
            </a:r>
            <a:r>
              <a:rPr lang="pt-BR" dirty="0"/>
              <a:t> deste artigo restringir-se-á ao licitante provisoriamente vencedor quando realizada na fase de julgamento das propostas ou de lances.</a:t>
            </a:r>
          </a:p>
          <a:p>
            <a:pPr marL="0" indent="0">
              <a:lnSpc>
                <a:spcPct val="150000"/>
              </a:lnSpc>
              <a:buNone/>
            </a:pPr>
            <a:endParaRPr lang="pt-BR" dirty="0"/>
          </a:p>
        </p:txBody>
      </p:sp>
    </p:spTree>
    <p:extLst>
      <p:ext uri="{BB962C8B-B14F-4D97-AF65-F5344CB8AC3E}">
        <p14:creationId xmlns:p14="http://schemas.microsoft.com/office/powerpoint/2010/main" val="843541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EXEQUIBILIDADE DA PROPOSTA:</a:t>
            </a:r>
          </a:p>
          <a:p>
            <a:pPr marL="0" indent="0" algn="just">
              <a:lnSpc>
                <a:spcPct val="150000"/>
              </a:lnSpc>
              <a:buNone/>
            </a:pPr>
            <a:r>
              <a:rPr lang="pt-BR" dirty="0"/>
              <a:t>	Art. 59. Serão desclassificadas as propostas que</a:t>
            </a:r>
            <a:r>
              <a:rPr lang="pt-BR" dirty="0" smtClean="0"/>
              <a:t>:</a:t>
            </a:r>
          </a:p>
          <a:p>
            <a:pPr marL="0" indent="0" algn="just">
              <a:lnSpc>
                <a:spcPct val="150000"/>
              </a:lnSpc>
              <a:buNone/>
            </a:pPr>
            <a:r>
              <a:rPr lang="pt-BR" dirty="0" smtClean="0"/>
              <a:t>	III </a:t>
            </a:r>
            <a:r>
              <a:rPr lang="pt-BR" dirty="0"/>
              <a:t>- apresentarem preços inexequíveis ou permanecerem acima do orçamento estimado para a contratação;</a:t>
            </a:r>
          </a:p>
          <a:p>
            <a:pPr marL="0" indent="0" algn="just">
              <a:lnSpc>
                <a:spcPct val="150000"/>
              </a:lnSpc>
              <a:buNone/>
            </a:pPr>
            <a:r>
              <a:rPr lang="pt-BR" dirty="0" smtClean="0"/>
              <a:t>	IV </a:t>
            </a:r>
            <a:r>
              <a:rPr lang="pt-BR" dirty="0"/>
              <a:t>- não tiverem sua exequibilidade demonstrada, quando exigido pela Administração;</a:t>
            </a:r>
          </a:p>
          <a:p>
            <a:pPr marL="0" indent="0" algn="just">
              <a:lnSpc>
                <a:spcPct val="150000"/>
              </a:lnSpc>
              <a:buNone/>
            </a:pPr>
            <a:endParaRPr lang="pt-BR" dirty="0"/>
          </a:p>
        </p:txBody>
      </p:sp>
    </p:spTree>
    <p:extLst>
      <p:ext uri="{BB962C8B-B14F-4D97-AF65-F5344CB8AC3E}">
        <p14:creationId xmlns:p14="http://schemas.microsoft.com/office/powerpoint/2010/main" val="381368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713984"/>
            <a:ext cx="10515600" cy="976704"/>
          </a:xfrm>
        </p:spPr>
        <p:txBody>
          <a:bodyPr/>
          <a:lstStyle/>
          <a:p>
            <a:r>
              <a:rPr lang="pt-BR" b="1" dirty="0">
                <a:solidFill>
                  <a:schemeClr val="accent2"/>
                </a:solidFill>
                <a:latin typeface="+mn-lt"/>
              </a:rPr>
              <a:t>EDITAL LICITATÓRIO E ANEXOS</a:t>
            </a: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	§ </a:t>
            </a:r>
            <a:r>
              <a:rPr lang="pt-BR" dirty="0"/>
              <a:t>4º No caso de obras e serviços de engenharia, serão consideradas inexequíveis as propostas cujos valores forem inferiores a 75% (setenta e cinco por cento) do valor orçado pela Administração.</a:t>
            </a:r>
          </a:p>
        </p:txBody>
      </p:sp>
    </p:spTree>
    <p:extLst>
      <p:ext uri="{BB962C8B-B14F-4D97-AF65-F5344CB8AC3E}">
        <p14:creationId xmlns:p14="http://schemas.microsoft.com/office/powerpoint/2010/main" val="1417455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665018"/>
            <a:ext cx="10515600" cy="1025670"/>
          </a:xfrm>
        </p:spPr>
        <p:txBody>
          <a:bodyPr/>
          <a:lstStyle/>
          <a:p>
            <a:pPr algn="ctr"/>
            <a:r>
              <a:rPr lang="pt-BR" b="1" dirty="0">
                <a:solidFill>
                  <a:schemeClr val="accent2"/>
                </a:solidFill>
                <a:latin typeface="+mn-lt"/>
              </a:rPr>
              <a:t>EDITAL LICITATÓRIO E ANEXOS</a:t>
            </a:r>
            <a:endParaRPr lang="pt-BR" b="1"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EDITAIS:</a:t>
            </a:r>
          </a:p>
          <a:p>
            <a:pPr marL="0" indent="0" algn="just">
              <a:lnSpc>
                <a:spcPct val="150000"/>
              </a:lnSpc>
              <a:buNone/>
            </a:pPr>
            <a:r>
              <a:rPr lang="pt-BR" dirty="0"/>
              <a:t>	A fase externa da licitação começa depois do encerramento da fase  preparatória. Nessa altura, terá havido a elaboração do edital de licitação (art.  18, inc. V da Lei 14.133/2021), da minuta do contrato (inc. VI) e dos demais  anexos do edital. </a:t>
            </a:r>
          </a:p>
          <a:p>
            <a:pPr marL="0" indent="0" algn="just">
              <a:lnSpc>
                <a:spcPct val="150000"/>
              </a:lnSpc>
              <a:buNone/>
            </a:pPr>
            <a:r>
              <a:rPr lang="pt-BR" dirty="0"/>
              <a:t>	- Extrato</a:t>
            </a:r>
          </a:p>
          <a:p>
            <a:pPr marL="0" indent="0">
              <a:buNone/>
            </a:pPr>
            <a:endParaRPr lang="pt-BR" dirty="0"/>
          </a:p>
        </p:txBody>
      </p:sp>
    </p:spTree>
    <p:extLst>
      <p:ext uri="{BB962C8B-B14F-4D97-AF65-F5344CB8AC3E}">
        <p14:creationId xmlns:p14="http://schemas.microsoft.com/office/powerpoint/2010/main" val="3385095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4" name="Título 3"/>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endParaRPr lang="pt-BR" b="1" dirty="0">
              <a:latin typeface="+mn-lt"/>
            </a:endParaRPr>
          </a:p>
        </p:txBody>
      </p:sp>
      <p:sp>
        <p:nvSpPr>
          <p:cNvPr id="5" name="Espaço Reservado para Conteúdo 4"/>
          <p:cNvSpPr>
            <a:spLocks noGrp="1"/>
          </p:cNvSpPr>
          <p:nvPr>
            <p:ph idx="1"/>
          </p:nvPr>
        </p:nvSpPr>
        <p:spPr/>
        <p:txBody>
          <a:bodyPr>
            <a:normAutofit/>
          </a:bodyPr>
          <a:lstStyle/>
          <a:p>
            <a:pPr marL="0" indent="0" algn="just">
              <a:lnSpc>
                <a:spcPct val="150000"/>
              </a:lnSpc>
              <a:buNone/>
            </a:pPr>
            <a:r>
              <a:rPr lang="pt-BR" dirty="0"/>
              <a:t>HABILITAÇÃO ECONÔMICO – </a:t>
            </a:r>
            <a:r>
              <a:rPr lang="pt-BR" dirty="0" smtClean="0"/>
              <a:t>FINCANCEIRA: ART</a:t>
            </a:r>
            <a:r>
              <a:rPr lang="pt-BR" dirty="0"/>
              <a:t>. 69</a:t>
            </a:r>
          </a:p>
          <a:p>
            <a:pPr marL="0" indent="0" algn="just">
              <a:lnSpc>
                <a:spcPct val="150000"/>
              </a:lnSpc>
              <a:buNone/>
            </a:pPr>
            <a:r>
              <a:rPr lang="pt-BR" dirty="0"/>
              <a:t>	- Investigar a saúde, a aptidão econômica da licitante/proponente para cumprir as obrigações decorrentes do contrato que será firmado - forma objetiva por coeficientes e índices previstos no edital.</a:t>
            </a:r>
          </a:p>
          <a:p>
            <a:pPr marL="0" indent="0">
              <a:buNone/>
            </a:pPr>
            <a:endParaRPr lang="pt-BR" dirty="0"/>
          </a:p>
        </p:txBody>
      </p:sp>
    </p:spTree>
    <p:extLst>
      <p:ext uri="{BB962C8B-B14F-4D97-AF65-F5344CB8AC3E}">
        <p14:creationId xmlns:p14="http://schemas.microsoft.com/office/powerpoint/2010/main" val="3837114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0208"/>
            <a:ext cx="12192000" cy="6857999"/>
          </a:xfrm>
          <a:prstGeom prst="rect">
            <a:avLst/>
          </a:prstGeom>
        </p:spPr>
      </p:pic>
      <p:sp>
        <p:nvSpPr>
          <p:cNvPr id="3" name="Título 2"/>
          <p:cNvSpPr>
            <a:spLocks noGrp="1"/>
          </p:cNvSpPr>
          <p:nvPr>
            <p:ph type="title"/>
          </p:nvPr>
        </p:nvSpPr>
        <p:spPr>
          <a:xfrm>
            <a:off x="838200" y="803564"/>
            <a:ext cx="10515600" cy="887124"/>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GARANTIA:</a:t>
            </a:r>
          </a:p>
          <a:p>
            <a:pPr marL="0" indent="0" algn="just">
              <a:lnSpc>
                <a:spcPct val="150000"/>
              </a:lnSpc>
              <a:buNone/>
            </a:pPr>
            <a:r>
              <a:rPr lang="pt-BR" dirty="0"/>
              <a:t>	</a:t>
            </a:r>
            <a:r>
              <a:rPr lang="pt-BR" dirty="0" smtClean="0"/>
              <a:t>Art</a:t>
            </a:r>
            <a:r>
              <a:rPr lang="pt-BR" dirty="0"/>
              <a:t>. 96. A critério da autoridade competente, em cada caso, poderá ser exigida, mediante previsão no edital, prestação de garantia nas contratações de obras, </a:t>
            </a:r>
            <a:r>
              <a:rPr lang="pt-BR" dirty="0" smtClean="0"/>
              <a:t>serviços </a:t>
            </a:r>
            <a:r>
              <a:rPr lang="pt-BR" dirty="0"/>
              <a:t>e fornecimentos</a:t>
            </a:r>
            <a:r>
              <a:rPr lang="pt-BR" dirty="0" smtClean="0"/>
              <a:t>.</a:t>
            </a:r>
          </a:p>
          <a:p>
            <a:pPr marL="0" indent="0">
              <a:buNone/>
            </a:pPr>
            <a:r>
              <a:rPr lang="pt-BR" dirty="0" smtClean="0"/>
              <a:t>	§ </a:t>
            </a:r>
            <a:r>
              <a:rPr lang="pt-BR" dirty="0"/>
              <a:t>1º Caberá ao contratado optar por uma das seguintes modalidades de garantia:</a:t>
            </a:r>
          </a:p>
          <a:p>
            <a:pPr marL="0" indent="0" algn="just">
              <a:lnSpc>
                <a:spcPct val="150000"/>
              </a:lnSpc>
              <a:buNone/>
            </a:pPr>
            <a:endParaRPr lang="pt-BR" dirty="0"/>
          </a:p>
        </p:txBody>
      </p:sp>
    </p:spTree>
    <p:extLst>
      <p:ext uri="{BB962C8B-B14F-4D97-AF65-F5344CB8AC3E}">
        <p14:creationId xmlns:p14="http://schemas.microsoft.com/office/powerpoint/2010/main" val="3243296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150000"/>
              </a:lnSpc>
              <a:buNone/>
            </a:pPr>
            <a:r>
              <a:rPr lang="pt-BR" dirty="0" smtClean="0"/>
              <a:t>	I </a:t>
            </a:r>
            <a:r>
              <a:rPr lang="pt-BR" dirty="0"/>
              <a:t>- caução em dinheiro ou em títulos da dívida pública emitidos sob a forma escritural, mediante registro em sistema centralizado de liquidação e de custódia autorizado pelo Banco Central do Brasil, e avaliados por seus valores econômicos, conforme definido pelo Ministério da Economia;</a:t>
            </a:r>
          </a:p>
          <a:p>
            <a:pPr marL="0" indent="0" algn="just">
              <a:lnSpc>
                <a:spcPct val="150000"/>
              </a:lnSpc>
              <a:buNone/>
            </a:pPr>
            <a:r>
              <a:rPr lang="pt-BR" dirty="0" smtClean="0"/>
              <a:t>	II </a:t>
            </a:r>
            <a:r>
              <a:rPr lang="pt-BR" dirty="0"/>
              <a:t>- seguro-garantia;</a:t>
            </a:r>
          </a:p>
          <a:p>
            <a:pPr marL="0" indent="0" algn="just">
              <a:lnSpc>
                <a:spcPct val="150000"/>
              </a:lnSpc>
              <a:buNone/>
            </a:pPr>
            <a:endParaRPr lang="pt-BR" dirty="0"/>
          </a:p>
        </p:txBody>
      </p:sp>
    </p:spTree>
    <p:extLst>
      <p:ext uri="{BB962C8B-B14F-4D97-AF65-F5344CB8AC3E}">
        <p14:creationId xmlns:p14="http://schemas.microsoft.com/office/powerpoint/2010/main" val="4091239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4" name="Título 3"/>
          <p:cNvSpPr>
            <a:spLocks noGrp="1"/>
          </p:cNvSpPr>
          <p:nvPr>
            <p:ph type="title"/>
          </p:nvPr>
        </p:nvSpPr>
        <p:spPr>
          <a:xfrm>
            <a:off x="838200" y="726510"/>
            <a:ext cx="10515600" cy="964178"/>
          </a:xfrm>
        </p:spPr>
        <p:txBody>
          <a:bodyPr/>
          <a:lstStyle/>
          <a:p>
            <a:r>
              <a:rPr lang="pt-BR" b="1" dirty="0">
                <a:solidFill>
                  <a:schemeClr val="accent2"/>
                </a:solidFill>
                <a:latin typeface="+mn-lt"/>
              </a:rPr>
              <a:t>EDITAL LICITATÓRIO E ANEXOS</a:t>
            </a:r>
            <a:endParaRPr lang="pt-BR" dirty="0">
              <a:latin typeface="+mn-lt"/>
            </a:endParaRPr>
          </a:p>
        </p:txBody>
      </p:sp>
      <p:sp>
        <p:nvSpPr>
          <p:cNvPr id="5" name="Espaço Reservado para Conteúdo 4"/>
          <p:cNvSpPr>
            <a:spLocks noGrp="1"/>
          </p:cNvSpPr>
          <p:nvPr>
            <p:ph idx="1"/>
          </p:nvPr>
        </p:nvSpPr>
        <p:spPr/>
        <p:txBody>
          <a:bodyPr>
            <a:normAutofit fontScale="85000" lnSpcReduction="10000"/>
          </a:bodyPr>
          <a:lstStyle/>
          <a:p>
            <a:pPr marL="0" indent="0" algn="just">
              <a:lnSpc>
                <a:spcPct val="150000"/>
              </a:lnSpc>
              <a:buNone/>
            </a:pPr>
            <a:r>
              <a:rPr lang="pt-BR" dirty="0" smtClean="0"/>
              <a:t>	III </a:t>
            </a:r>
            <a:r>
              <a:rPr lang="pt-BR" dirty="0"/>
              <a:t>- fiança bancária emitida por banco ou instituição financeira devidamente autorizada a operar no País pelo Banco Central do </a:t>
            </a:r>
            <a:r>
              <a:rPr lang="pt-BR" dirty="0" smtClean="0"/>
              <a:t>Brasil.</a:t>
            </a:r>
          </a:p>
          <a:p>
            <a:pPr marL="0" indent="0" algn="just">
              <a:lnSpc>
                <a:spcPct val="150000"/>
              </a:lnSpc>
              <a:buNone/>
            </a:pPr>
            <a:r>
              <a:rPr lang="pt-BR" dirty="0"/>
              <a:t>	</a:t>
            </a:r>
            <a:r>
              <a:rPr lang="pt-BR" dirty="0" smtClean="0"/>
              <a:t>IV </a:t>
            </a:r>
            <a:r>
              <a:rPr lang="pt-BR" dirty="0"/>
              <a:t>- título de capitalização custeado por pagamento único, com resgate pelo valor total.  </a:t>
            </a:r>
            <a:r>
              <a:rPr lang="pt-BR" dirty="0" smtClean="0"/>
              <a:t>- texto incluído pela Lei nº 14.770/23</a:t>
            </a:r>
          </a:p>
          <a:p>
            <a:pPr marL="0" indent="0" algn="just">
              <a:lnSpc>
                <a:spcPct val="150000"/>
              </a:lnSpc>
              <a:buNone/>
            </a:pPr>
            <a:r>
              <a:rPr lang="pt-BR" dirty="0"/>
              <a:t>	Art. 100. A garantia prestada pelo contratado será liberada ou restituída após a fiel execução do contrato ou após a sua extinção por culpa exclusiva da Administração e, quando em dinheiro, atualizada monetariamente.</a:t>
            </a:r>
          </a:p>
          <a:p>
            <a:pPr marL="0" indent="0" algn="just">
              <a:lnSpc>
                <a:spcPct val="150000"/>
              </a:lnSpc>
              <a:buNone/>
            </a:pPr>
            <a:endParaRPr lang="pt-BR" dirty="0"/>
          </a:p>
        </p:txBody>
      </p:sp>
    </p:spTree>
    <p:extLst>
      <p:ext uri="{BB962C8B-B14F-4D97-AF65-F5344CB8AC3E}">
        <p14:creationId xmlns:p14="http://schemas.microsoft.com/office/powerpoint/2010/main" val="3187851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88932"/>
            <a:ext cx="10515600" cy="1001756"/>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a:bodyPr>
          <a:lstStyle/>
          <a:p>
            <a:pPr marL="0" indent="0" algn="just">
              <a:lnSpc>
                <a:spcPct val="150000"/>
              </a:lnSpc>
              <a:buNone/>
            </a:pPr>
            <a:r>
              <a:rPr lang="pt-BR" dirty="0" smtClean="0"/>
              <a:t>CAPACIDADE TÉCNICA: ART</a:t>
            </a:r>
            <a:r>
              <a:rPr lang="pt-BR" dirty="0"/>
              <a:t>. 67</a:t>
            </a:r>
          </a:p>
          <a:p>
            <a:pPr marL="0" indent="0" algn="just">
              <a:lnSpc>
                <a:spcPct val="150000"/>
              </a:lnSpc>
              <a:buNone/>
            </a:pPr>
            <a:r>
              <a:rPr lang="pt-BR" dirty="0"/>
              <a:t>	- Investigar se o licitante/contratante detém a condição técnica suficiente para se responsabilizar e executar o objeto a ser contratado.</a:t>
            </a:r>
          </a:p>
          <a:p>
            <a:pPr marL="0" indent="0" algn="just">
              <a:lnSpc>
                <a:spcPct val="150000"/>
              </a:lnSpc>
              <a:buNone/>
            </a:pPr>
            <a:r>
              <a:rPr lang="pt-BR" dirty="0"/>
              <a:t>	- qualificação técnico-operacional (estrutura, equipamentos, mão de obra)</a:t>
            </a:r>
          </a:p>
          <a:p>
            <a:pPr marL="0" indent="0" algn="just">
              <a:lnSpc>
                <a:spcPct val="150000"/>
              </a:lnSpc>
              <a:buNone/>
            </a:pPr>
            <a:r>
              <a:rPr lang="pt-BR" dirty="0"/>
              <a:t>	- qualificação técnico-profissional (capacidade, registro)</a:t>
            </a:r>
          </a:p>
          <a:p>
            <a:pPr marL="0" indent="0" algn="just">
              <a:lnSpc>
                <a:spcPct val="150000"/>
              </a:lnSpc>
              <a:buNone/>
            </a:pPr>
            <a:endParaRPr lang="pt-BR" dirty="0"/>
          </a:p>
        </p:txBody>
      </p:sp>
    </p:spTree>
    <p:extLst>
      <p:ext uri="{BB962C8B-B14F-4D97-AF65-F5344CB8AC3E}">
        <p14:creationId xmlns:p14="http://schemas.microsoft.com/office/powerpoint/2010/main" val="2625680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665018"/>
            <a:ext cx="10515600" cy="1025670"/>
          </a:xfrm>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10000"/>
          </a:bodyPr>
          <a:lstStyle/>
          <a:p>
            <a:pPr marL="0" indent="0" algn="just">
              <a:lnSpc>
                <a:spcPct val="150000"/>
              </a:lnSpc>
              <a:buNone/>
            </a:pPr>
            <a:r>
              <a:rPr lang="pt-BR" dirty="0" smtClean="0"/>
              <a:t>CONTRATOS – VIGÊNCIA E PRORROGAÇÃO</a:t>
            </a:r>
          </a:p>
          <a:p>
            <a:pPr marL="0" indent="0" algn="just">
              <a:lnSpc>
                <a:spcPct val="150000"/>
              </a:lnSpc>
              <a:buNone/>
            </a:pPr>
            <a:r>
              <a:rPr lang="pt-BR" dirty="0"/>
              <a:t>	A duração dos contratos deve ser prevista em edital e deverão ser observadas, no momento da contratação e a cada exercício financeiro, a disponibilidade de créditos orçamentários, bem como a previsão no plano plurianual, quando ultrapassar um exercício financeiro, com prazo de até 5 anos nas hipóteses de serviços e fornecimentos contínuos, observadas as seguintes diretrizes:</a:t>
            </a:r>
          </a:p>
          <a:p>
            <a:pPr marL="0" indent="0" algn="just">
              <a:lnSpc>
                <a:spcPct val="150000"/>
              </a:lnSpc>
              <a:buNone/>
            </a:pPr>
            <a:endParaRPr lang="pt-BR" dirty="0"/>
          </a:p>
        </p:txBody>
      </p:sp>
    </p:spTree>
    <p:extLst>
      <p:ext uri="{BB962C8B-B14F-4D97-AF65-F5344CB8AC3E}">
        <p14:creationId xmlns:p14="http://schemas.microsoft.com/office/powerpoint/2010/main" val="828064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b="1"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 </a:t>
            </a:r>
            <a:r>
              <a:rPr lang="pt-BR" dirty="0"/>
              <a:t>A autoridade competente do órgão ou entidade contratante deverá atestar a maior vantagem econômica vislumbrada em razão da contratação plurianual;</a:t>
            </a:r>
          </a:p>
          <a:p>
            <a:pPr marL="0" indent="0" algn="just">
              <a:lnSpc>
                <a:spcPct val="150000"/>
              </a:lnSpc>
              <a:buNone/>
            </a:pPr>
            <a:r>
              <a:rPr lang="pt-BR" dirty="0"/>
              <a:t>	- A Administração deverá atestar, no início da contratação e de cada exercício, a existência de créditos orçamentários vinculados à contratação e a vantagem em sua manutenção;</a:t>
            </a:r>
          </a:p>
          <a:p>
            <a:pPr marL="0" indent="0">
              <a:buNone/>
            </a:pPr>
            <a:endParaRPr lang="pt-BR" dirty="0"/>
          </a:p>
        </p:txBody>
      </p:sp>
    </p:spTree>
    <p:extLst>
      <p:ext uri="{BB962C8B-B14F-4D97-AF65-F5344CB8AC3E}">
        <p14:creationId xmlns:p14="http://schemas.microsoft.com/office/powerpoint/2010/main" val="1464441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lnSpcReduction="10000"/>
          </a:bodyPr>
          <a:lstStyle/>
          <a:p>
            <a:pPr marL="0" indent="0" algn="just">
              <a:lnSpc>
                <a:spcPct val="150000"/>
              </a:lnSpc>
              <a:buNone/>
            </a:pPr>
            <a:r>
              <a:rPr lang="pt-BR" dirty="0"/>
              <a:t>	Além disso, os contratos de serviços e fornecimentos contínuos poderão ser prorrogados sucessivamente, respeitada a vigência máxima decenal, desde que haja </a:t>
            </a:r>
            <a:r>
              <a:rPr lang="pt-BR" b="1" dirty="0"/>
              <a:t>previsão em edital e que a autoridade competente ateste que as condições e os preços permanecem vantajosos para a Administração</a:t>
            </a:r>
            <a:r>
              <a:rPr lang="pt-BR" dirty="0"/>
              <a:t>, permitida a negociação com o contratado ou a extinção contratual sem ônus para qualquer das partes.</a:t>
            </a:r>
          </a:p>
          <a:p>
            <a:pPr marL="0" indent="0" algn="just">
              <a:lnSpc>
                <a:spcPct val="150000"/>
              </a:lnSpc>
              <a:buNone/>
            </a:pPr>
            <a:endParaRPr lang="pt-BR" dirty="0"/>
          </a:p>
        </p:txBody>
      </p:sp>
    </p:spTree>
    <p:extLst>
      <p:ext uri="{BB962C8B-B14F-4D97-AF65-F5344CB8AC3E}">
        <p14:creationId xmlns:p14="http://schemas.microsoft.com/office/powerpoint/2010/main" val="2041026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buNone/>
            </a:pPr>
            <a:r>
              <a:rPr lang="pt-BR" dirty="0"/>
              <a:t>	Outros prazos previstos na Lei 14.133 que merecem destaque são:</a:t>
            </a:r>
          </a:p>
          <a:p>
            <a:pPr marL="0" indent="0">
              <a:buNone/>
            </a:pPr>
            <a:endParaRPr lang="pt-BR" dirty="0"/>
          </a:p>
          <a:p>
            <a:pPr marL="0" indent="0">
              <a:buNone/>
            </a:pPr>
            <a:r>
              <a:rPr lang="pt-BR" dirty="0"/>
              <a:t>	Prazo de até 10 anos nas hipóteses previstas nas alíneas “f” e “g” do inciso IV e nos incisos V, VI, XII e XVI do caput do art. 75 da Lei 14.133.</a:t>
            </a:r>
          </a:p>
          <a:p>
            <a:pPr marL="0" indent="0">
              <a:buNone/>
            </a:pPr>
            <a:r>
              <a:rPr lang="pt-BR" dirty="0"/>
              <a:t>	</a:t>
            </a:r>
          </a:p>
          <a:p>
            <a:pPr marL="0" indent="0">
              <a:buNone/>
            </a:pPr>
            <a:r>
              <a:rPr lang="pt-BR" dirty="0"/>
              <a:t>	- defesa nacional – sistema único de saúde  </a:t>
            </a:r>
          </a:p>
          <a:p>
            <a:pPr marL="0" indent="0">
              <a:buNone/>
            </a:pPr>
            <a:r>
              <a:rPr lang="pt-BR" dirty="0"/>
              <a:t>	- incentivos à inovação e à pesquisa científica e tecnológica</a:t>
            </a:r>
          </a:p>
          <a:p>
            <a:pPr marL="0" indent="0">
              <a:buNone/>
            </a:pPr>
            <a:endParaRPr lang="pt-BR" dirty="0"/>
          </a:p>
        </p:txBody>
      </p:sp>
    </p:spTree>
    <p:extLst>
      <p:ext uri="{BB962C8B-B14F-4D97-AF65-F5344CB8AC3E}">
        <p14:creationId xmlns:p14="http://schemas.microsoft.com/office/powerpoint/2010/main" val="3624966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lnSpcReduction="10000"/>
          </a:bodyPr>
          <a:lstStyle/>
          <a:p>
            <a:pPr marL="0" indent="0" algn="just">
              <a:lnSpc>
                <a:spcPct val="150000"/>
              </a:lnSpc>
              <a:buNone/>
            </a:pPr>
            <a:r>
              <a:rPr lang="pt-BR" dirty="0"/>
              <a:t>	</a:t>
            </a:r>
            <a:r>
              <a:rPr lang="pt-BR" dirty="0"/>
              <a:t>Na contratação que gere receita e no contrato de eficiência que gere economia para a Administração, os prazos serão de: até 10 anos nos contratos sem investimento; ou até 35 anos, nos contratos com investimento, assim considerados aqueles que impliquem a elaboração de benfeitorias permanentes, realizadas exclusivamente a expensas do contratado, que serão revertidas ao patrimônio da Administração Pública ao término do contrato.</a:t>
            </a:r>
          </a:p>
          <a:p>
            <a:pPr marL="0" indent="0" algn="just">
              <a:lnSpc>
                <a:spcPct val="150000"/>
              </a:lnSpc>
              <a:buNone/>
            </a:pPr>
            <a:endParaRPr lang="pt-BR" dirty="0"/>
          </a:p>
        </p:txBody>
      </p:sp>
    </p:spTree>
    <p:extLst>
      <p:ext uri="{BB962C8B-B14F-4D97-AF65-F5344CB8AC3E}">
        <p14:creationId xmlns:p14="http://schemas.microsoft.com/office/powerpoint/2010/main" val="178362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pPr algn="ctr"/>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O </a:t>
            </a:r>
            <a:r>
              <a:rPr lang="pt-BR" dirty="0"/>
              <a:t>edital deverá conter o objeto da licitação, regras de convocação,  julgamento, habilitação, critério de julgamento, modo de disputa, recursos,  penalidades da licitação, e condições de execução do contrato (art. 25, caput).</a:t>
            </a:r>
          </a:p>
          <a:p>
            <a:pPr marL="0" indent="0" algn="just">
              <a:lnSpc>
                <a:spcPct val="150000"/>
              </a:lnSpc>
              <a:buNone/>
            </a:pPr>
            <a:endParaRPr lang="pt-BR" dirty="0"/>
          </a:p>
        </p:txBody>
      </p:sp>
    </p:spTree>
    <p:extLst>
      <p:ext uri="{BB962C8B-B14F-4D97-AF65-F5344CB8AC3E}">
        <p14:creationId xmlns:p14="http://schemas.microsoft.com/office/powerpoint/2010/main" val="4197400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	</a:t>
            </a:r>
            <a:endParaRPr lang="pt-BR" dirty="0" smtClean="0"/>
          </a:p>
          <a:p>
            <a:pPr marL="0" indent="0" algn="just">
              <a:lnSpc>
                <a:spcPct val="150000"/>
              </a:lnSpc>
              <a:buNone/>
            </a:pPr>
            <a:r>
              <a:rPr lang="pt-BR" dirty="0"/>
              <a:t>	</a:t>
            </a:r>
            <a:r>
              <a:rPr lang="pt-BR" dirty="0" smtClean="0"/>
              <a:t>O </a:t>
            </a:r>
            <a:r>
              <a:rPr lang="pt-BR" dirty="0"/>
              <a:t>contrato que previr a operação continuada de sistemas estruturantes de tecnologia da informação poderá ter vigência máxima de 15 anos.</a:t>
            </a:r>
          </a:p>
          <a:p>
            <a:pPr marL="0" indent="0" algn="just">
              <a:lnSpc>
                <a:spcPct val="150000"/>
              </a:lnSpc>
              <a:buNone/>
            </a:pPr>
            <a:endParaRPr lang="pt-BR" dirty="0"/>
          </a:p>
        </p:txBody>
      </p:sp>
    </p:spTree>
    <p:extLst>
      <p:ext uri="{BB962C8B-B14F-4D97-AF65-F5344CB8AC3E}">
        <p14:creationId xmlns:p14="http://schemas.microsoft.com/office/powerpoint/2010/main" val="794940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PENAS E RECISÃO:</a:t>
            </a:r>
          </a:p>
          <a:p>
            <a:pPr marL="0" indent="0" algn="just">
              <a:lnSpc>
                <a:spcPct val="150000"/>
              </a:lnSpc>
              <a:buNone/>
            </a:pPr>
            <a:r>
              <a:rPr lang="pt-BR" dirty="0"/>
              <a:t>	O artigo 155 estreia as novidades acerca da matéria com um rol de ações/omissões em que no caso de incidência do licitante ou do contratado serão os mesmos responsabilizados. Registra-se que não há previsão semelhante na Lei nº 8.666/93.</a:t>
            </a:r>
          </a:p>
          <a:p>
            <a:pPr marL="0" indent="0" algn="just">
              <a:lnSpc>
                <a:spcPct val="150000"/>
              </a:lnSpc>
              <a:buNone/>
            </a:pPr>
            <a:endParaRPr lang="pt-BR" dirty="0"/>
          </a:p>
        </p:txBody>
      </p:sp>
    </p:spTree>
    <p:extLst>
      <p:ext uri="{BB962C8B-B14F-4D97-AF65-F5344CB8AC3E}">
        <p14:creationId xmlns:p14="http://schemas.microsoft.com/office/powerpoint/2010/main" val="39051453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20000"/>
          </a:bodyPr>
          <a:lstStyle/>
          <a:p>
            <a:pPr marL="0" indent="0" algn="just">
              <a:lnSpc>
                <a:spcPct val="150000"/>
              </a:lnSpc>
              <a:buNone/>
            </a:pPr>
            <a:r>
              <a:rPr lang="pt-BR" dirty="0"/>
              <a:t>	Destacam-se, no referido artigo, dois incisos: o inciso II que traz um reforço em relação a inexecução contratual parcial, quando causar grave dano à Administração, ao funcionamento dos serviços públicos ou ao interesse coletivo, bem como o inciso VIII, que trata de uma infração denominada “fazer declaração falsa”, algo que, infelizmente, é bem corriqueiro na participação de Microempresas e Empresas de Pequeno Porte, na medida em que essa condição é aferida a partir de </a:t>
            </a:r>
            <a:r>
              <a:rPr lang="pt-BR" dirty="0" err="1"/>
              <a:t>autodeclaração</a:t>
            </a:r>
            <a:r>
              <a:rPr lang="pt-BR" dirty="0"/>
              <a:t>, nem sempre prestada de boa-fé.</a:t>
            </a:r>
          </a:p>
          <a:p>
            <a:pPr marL="0" indent="0" algn="just">
              <a:lnSpc>
                <a:spcPct val="150000"/>
              </a:lnSpc>
              <a:buNone/>
            </a:pPr>
            <a:endParaRPr lang="pt-BR" dirty="0"/>
          </a:p>
        </p:txBody>
      </p:sp>
    </p:spTree>
    <p:extLst>
      <p:ext uri="{BB962C8B-B14F-4D97-AF65-F5344CB8AC3E}">
        <p14:creationId xmlns:p14="http://schemas.microsoft.com/office/powerpoint/2010/main" val="40496747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20000"/>
          </a:bodyPr>
          <a:lstStyle/>
          <a:p>
            <a:pPr marL="0" indent="0" algn="just">
              <a:lnSpc>
                <a:spcPct val="150000"/>
              </a:lnSpc>
              <a:buNone/>
            </a:pPr>
            <a:r>
              <a:rPr lang="pt-BR" dirty="0"/>
              <a:t>	O artigo 156 da Nova Lei trata de quatro espécies de sanções: a advertência, a multa, o impedimento de licitar e contratar e a declaração de inidoneidade para licitar ou contratar. </a:t>
            </a:r>
          </a:p>
          <a:p>
            <a:pPr marL="0" indent="0" algn="just">
              <a:lnSpc>
                <a:spcPct val="150000"/>
              </a:lnSpc>
              <a:buNone/>
            </a:pPr>
            <a:r>
              <a:rPr lang="pt-BR" dirty="0"/>
              <a:t>	A espécie de suspensão temporária de participação em licitações e impedimento de contratar com a Administração por prazo não superior a 2 anos, do art. 87, inc. III da Lei nº 8.666/1993 foi suprimida, incluindo a de impedimento de licitar e contratar, nos moldes do que já existe na Lei nº 10.520/2002 – lei geral do pregão.</a:t>
            </a:r>
          </a:p>
          <a:p>
            <a:pPr marL="0" indent="0">
              <a:buNone/>
            </a:pPr>
            <a:endParaRPr lang="pt-BR" dirty="0"/>
          </a:p>
        </p:txBody>
      </p:sp>
    </p:spTree>
    <p:extLst>
      <p:ext uri="{BB962C8B-B14F-4D97-AF65-F5344CB8AC3E}">
        <p14:creationId xmlns:p14="http://schemas.microsoft.com/office/powerpoint/2010/main" val="31909757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10000"/>
          </a:bodyPr>
          <a:lstStyle/>
          <a:p>
            <a:pPr marL="0" indent="0" algn="just">
              <a:lnSpc>
                <a:spcPct val="150000"/>
              </a:lnSpc>
              <a:buNone/>
            </a:pPr>
            <a:r>
              <a:rPr lang="pt-BR" dirty="0"/>
              <a:t>	O § 4º, que rege a sanção de impedimento, impedirá o responsável de licitar ou contratar no âmbito da Administração Pública direta e indireta do ente federativo que tiver aplicado a sanção, pelo prazo máximo de 3 (três) anos. </a:t>
            </a:r>
          </a:p>
          <a:p>
            <a:pPr marL="0" indent="0" algn="just">
              <a:lnSpc>
                <a:spcPct val="150000"/>
              </a:lnSpc>
              <a:buNone/>
            </a:pPr>
            <a:r>
              <a:rPr lang="pt-BR" dirty="0"/>
              <a:t>	O § 5º, diferentemente da Lei nº 8.666/1993, que não traz um prazo específico para a sanção de inidoneidade, é categórico ao prever um prazo de no mínimo de 3 (três) anos e máximo de 6 (seis) anos.</a:t>
            </a:r>
          </a:p>
          <a:p>
            <a:pPr marL="0" indent="0">
              <a:buNone/>
            </a:pPr>
            <a:endParaRPr lang="pt-BR" dirty="0"/>
          </a:p>
        </p:txBody>
      </p:sp>
    </p:spTree>
    <p:extLst>
      <p:ext uri="{BB962C8B-B14F-4D97-AF65-F5344CB8AC3E}">
        <p14:creationId xmlns:p14="http://schemas.microsoft.com/office/powerpoint/2010/main" val="34632811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	A regra veiculada pelo § 1º do art. 156 exige, de acordo com o caso concreto, um juízo proporcional acerca da natureza e a gravidade da infração, as circunstâncias agravantes e atenuantes, os danos que dela decorrerem e a implantação ou aprimoramento de programa de integridade.</a:t>
            </a:r>
          </a:p>
          <a:p>
            <a:pPr marL="0" indent="0" algn="just">
              <a:lnSpc>
                <a:spcPct val="150000"/>
              </a:lnSpc>
              <a:buNone/>
            </a:pPr>
            <a:endParaRPr lang="pt-BR" dirty="0"/>
          </a:p>
        </p:txBody>
      </p:sp>
    </p:spTree>
    <p:extLst>
      <p:ext uri="{BB962C8B-B14F-4D97-AF65-F5344CB8AC3E}">
        <p14:creationId xmlns:p14="http://schemas.microsoft.com/office/powerpoint/2010/main" val="37331170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	Os parágrafos seguintes, do 2º ao 5º, fazem uma relação entre a infração e a sanção que a sua prática poderá resultar. Mais uma vez o que se vê é uma tentativa da lei em afastar o subjetivismo decisório da Administração Pública em prol da segurança jurídica àqueles que com ela contratam.</a:t>
            </a:r>
          </a:p>
          <a:p>
            <a:pPr marL="0" indent="0" algn="just">
              <a:lnSpc>
                <a:spcPct val="150000"/>
              </a:lnSpc>
              <a:buNone/>
            </a:pPr>
            <a:endParaRPr lang="pt-BR" dirty="0"/>
          </a:p>
        </p:txBody>
      </p:sp>
    </p:spTree>
    <p:extLst>
      <p:ext uri="{BB962C8B-B14F-4D97-AF65-F5344CB8AC3E}">
        <p14:creationId xmlns:p14="http://schemas.microsoft.com/office/powerpoint/2010/main" val="664910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	Ganha destaque, também, o § 9º que a aplicação das sanções previstas no caput do art. 156 não exclui, em hipótese alguma, a obrigação de reparação integral do dano causado à Administração Pública.</a:t>
            </a:r>
          </a:p>
          <a:p>
            <a:pPr marL="0" indent="0" algn="just">
              <a:lnSpc>
                <a:spcPct val="150000"/>
              </a:lnSpc>
              <a:buNone/>
            </a:pPr>
            <a:endParaRPr lang="pt-BR" dirty="0"/>
          </a:p>
        </p:txBody>
      </p:sp>
    </p:spTree>
    <p:extLst>
      <p:ext uri="{BB962C8B-B14F-4D97-AF65-F5344CB8AC3E}">
        <p14:creationId xmlns:p14="http://schemas.microsoft.com/office/powerpoint/2010/main" val="2596736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77500" lnSpcReduction="20000"/>
          </a:bodyPr>
          <a:lstStyle/>
          <a:p>
            <a:pPr marL="0" indent="0">
              <a:buNone/>
            </a:pPr>
            <a:r>
              <a:rPr lang="pt-BR" b="1" dirty="0" smtClean="0"/>
              <a:t>REPACTUAÇÃO:</a:t>
            </a:r>
          </a:p>
          <a:p>
            <a:pPr marL="0" indent="0" algn="just">
              <a:lnSpc>
                <a:spcPct val="150000"/>
              </a:lnSpc>
              <a:buNone/>
            </a:pPr>
            <a:r>
              <a:rPr lang="pt-BR" dirty="0"/>
              <a:t>	</a:t>
            </a:r>
            <a:r>
              <a:rPr lang="pt-BR" dirty="0"/>
              <a:t>Nas definições do art. 6º: </a:t>
            </a:r>
          </a:p>
          <a:p>
            <a:pPr marL="0" indent="0" algn="just">
              <a:lnSpc>
                <a:spcPct val="150000"/>
              </a:lnSpc>
              <a:buNone/>
            </a:pPr>
            <a:r>
              <a:rPr lang="pt-BR" dirty="0"/>
              <a:t>	“forma de manutenção do equilíbrio </a:t>
            </a:r>
            <a:r>
              <a:rPr lang="pt-BR" dirty="0" err="1"/>
              <a:t>econômico-financiero</a:t>
            </a:r>
            <a:r>
              <a:rPr lang="pt-BR" dirty="0"/>
              <a:t> de contrato </a:t>
            </a:r>
            <a:r>
              <a:rPr lang="pt-BR" b="1" dirty="0"/>
              <a:t>utilizada para serviços contínuos com regime de dedicação exclusiva de mão de obra ou predominância de mão de obra</a:t>
            </a:r>
            <a:r>
              <a:rPr lang="pt-BR" dirty="0"/>
              <a:t>, por meio da análise da variação dos custos contratuais, devendo estar prevista no edital com data vinculada à apresentação das propostas, para os custos decorrentes do mercado, e com a data vinculada ao acordo, à convecção coletiva ou ao dissídio coletivo ao qual o orçamento esteja vinculado, para os custos decorrentes da mão de obra” </a:t>
            </a:r>
          </a:p>
          <a:p>
            <a:pPr marL="0" indent="0" algn="just">
              <a:lnSpc>
                <a:spcPct val="150000"/>
              </a:lnSpc>
              <a:buNone/>
            </a:pPr>
            <a:endParaRPr lang="pt-BR" dirty="0"/>
          </a:p>
          <a:p>
            <a:pPr marL="0" indent="0">
              <a:buNone/>
            </a:pPr>
            <a:endParaRPr lang="pt-BR" dirty="0"/>
          </a:p>
        </p:txBody>
      </p:sp>
    </p:spTree>
    <p:extLst>
      <p:ext uri="{BB962C8B-B14F-4D97-AF65-F5344CB8AC3E}">
        <p14:creationId xmlns:p14="http://schemas.microsoft.com/office/powerpoint/2010/main" val="41717858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a:t>	Trata-se de uma boa definição do instituto, de fácil assimilação. Contudo, falha ao delimitar aplicação apenas para contratos com exclusividade ou predominância de mão de obra, o que pode provocar problemas e utilização restrita de tão importante instituto de atualização financeira.</a:t>
            </a:r>
          </a:p>
          <a:p>
            <a:pPr marL="0" indent="0" algn="just">
              <a:lnSpc>
                <a:spcPct val="150000"/>
              </a:lnSpc>
              <a:buNone/>
            </a:pPr>
            <a:endParaRPr lang="pt-BR" dirty="0"/>
          </a:p>
        </p:txBody>
      </p:sp>
    </p:spTree>
    <p:extLst>
      <p:ext uri="{BB962C8B-B14F-4D97-AF65-F5344CB8AC3E}">
        <p14:creationId xmlns:p14="http://schemas.microsoft.com/office/powerpoint/2010/main" val="75886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a:xfrm>
            <a:off x="838200" y="682580"/>
            <a:ext cx="10515600" cy="1008108"/>
          </a:xfrm>
        </p:spPr>
        <p:txBody>
          <a:bodyPr/>
          <a:lstStyle/>
          <a:p>
            <a:pPr algn="ctr"/>
            <a:r>
              <a:rPr lang="pt-BR" b="1" dirty="0" smtClean="0">
                <a:solidFill>
                  <a:schemeClr val="accent2"/>
                </a:solidFill>
                <a:latin typeface="+mn-lt"/>
              </a:rPr>
              <a:t>EDITAL LICITATÓRIO E ANEXOS</a:t>
            </a:r>
            <a:endParaRPr lang="pt-BR" b="1" dirty="0">
              <a:solidFill>
                <a:schemeClr val="accent2"/>
              </a:solidFill>
              <a:latin typeface="+mn-lt"/>
            </a:endParaRPr>
          </a:p>
        </p:txBody>
      </p:sp>
      <p:sp>
        <p:nvSpPr>
          <p:cNvPr id="6" name="Espaço Reservado para Conteúdo 5"/>
          <p:cNvSpPr>
            <a:spLocks noGrp="1"/>
          </p:cNvSpPr>
          <p:nvPr>
            <p:ph idx="1"/>
          </p:nvPr>
        </p:nvSpPr>
        <p:spPr>
          <a:xfrm>
            <a:off x="838200" y="1551709"/>
            <a:ext cx="10515600" cy="4625254"/>
          </a:xfrm>
        </p:spPr>
        <p:txBody>
          <a:bodyPr>
            <a:noAutofit/>
          </a:bodyPr>
          <a:lstStyle/>
          <a:p>
            <a:pPr marL="0" indent="0" algn="just">
              <a:lnSpc>
                <a:spcPct val="150000"/>
              </a:lnSpc>
              <a:buNone/>
            </a:pPr>
            <a:r>
              <a:rPr lang="pt-BR" dirty="0" smtClean="0"/>
              <a:t>ESPECIFICAÇÃO DO OBJETO:</a:t>
            </a:r>
          </a:p>
          <a:p>
            <a:pPr marL="0" indent="0" algn="just">
              <a:lnSpc>
                <a:spcPct val="150000"/>
              </a:lnSpc>
              <a:buNone/>
            </a:pPr>
            <a:r>
              <a:rPr lang="pt-BR" dirty="0"/>
              <a:t>	</a:t>
            </a:r>
            <a:r>
              <a:rPr lang="pt-BR" dirty="0" smtClean="0"/>
              <a:t>Uma </a:t>
            </a:r>
            <a:r>
              <a:rPr lang="pt-BR" dirty="0"/>
              <a:t>especificação excessivamente detalhada pode gerar uma restrição à licitação e resultar em um direcionamento do certame, que representa não só um ilícito administrativo, mas também a prática de um tipo penal. </a:t>
            </a:r>
          </a:p>
          <a:p>
            <a:pPr marL="0" indent="0" algn="just">
              <a:lnSpc>
                <a:spcPct val="150000"/>
              </a:lnSpc>
              <a:buNone/>
            </a:pPr>
            <a:r>
              <a:rPr lang="pt-BR" dirty="0"/>
              <a:t>	</a:t>
            </a:r>
            <a:r>
              <a:rPr lang="pt-BR" b="1" dirty="0" smtClean="0"/>
              <a:t>	</a:t>
            </a:r>
            <a:r>
              <a:rPr lang="pt-BR" dirty="0"/>
              <a:t>	</a:t>
            </a:r>
            <a:endParaRPr lang="pt-BR" b="1" dirty="0"/>
          </a:p>
        </p:txBody>
      </p:sp>
    </p:spTree>
    <p:extLst>
      <p:ext uri="{BB962C8B-B14F-4D97-AF65-F5344CB8AC3E}">
        <p14:creationId xmlns:p14="http://schemas.microsoft.com/office/powerpoint/2010/main" val="685538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20000"/>
          </a:bodyPr>
          <a:lstStyle/>
          <a:p>
            <a:pPr marL="0" indent="0" algn="just">
              <a:lnSpc>
                <a:spcPct val="150000"/>
              </a:lnSpc>
              <a:buNone/>
            </a:pPr>
            <a:r>
              <a:rPr lang="pt-BR" dirty="0"/>
              <a:t>	Há inúmeros outros contratos que possuem insumo muito representativos e de grande sensibilidade específica, que justificariam a adoção de repactuação mesmo não tendo no item mão de obra a maior representatividade. À exemplo dos contratos de transporte, onde o insumo de combustível, atrelado à amortização dos veículos, possa representar mais do que a remuneração e encargos com o motorista. É um contrato típico e de grande pertinência à Repactuação, mas em estreita atenção ao texto legal, não admitido. </a:t>
            </a:r>
          </a:p>
          <a:p>
            <a:pPr marL="0" indent="0" algn="just">
              <a:lnSpc>
                <a:spcPct val="150000"/>
              </a:lnSpc>
              <a:buNone/>
            </a:pPr>
            <a:endParaRPr lang="pt-BR" dirty="0"/>
          </a:p>
        </p:txBody>
      </p:sp>
    </p:spTree>
    <p:extLst>
      <p:ext uri="{BB962C8B-B14F-4D97-AF65-F5344CB8AC3E}">
        <p14:creationId xmlns:p14="http://schemas.microsoft.com/office/powerpoint/2010/main" val="28136673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855"/>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10000"/>
          </a:bodyPr>
          <a:lstStyle/>
          <a:p>
            <a:pPr marL="0" indent="0" algn="just">
              <a:lnSpc>
                <a:spcPct val="150000"/>
              </a:lnSpc>
              <a:buNone/>
            </a:pPr>
            <a:r>
              <a:rPr lang="pt-BR" dirty="0"/>
              <a:t>	Em outra passagem do texto da nova lei, emerge na previsão de conteúdo básico no edital, no art. 25, parágrafo 8º, que assim dispõe:</a:t>
            </a:r>
          </a:p>
          <a:p>
            <a:pPr marL="0" indent="0" algn="just">
              <a:buNone/>
            </a:pPr>
            <a:r>
              <a:rPr lang="pt-BR" dirty="0"/>
              <a:t>	</a:t>
            </a:r>
            <a:r>
              <a:rPr lang="pt-BR" i="1" dirty="0"/>
              <a:t>“§ 8º Nas licitações de serviços contínuos, observado o interregno mínimo de 1 (um) ano, o critério de reajustamento será por:</a:t>
            </a:r>
            <a:endParaRPr lang="pt-BR" dirty="0"/>
          </a:p>
          <a:p>
            <a:pPr marL="0" indent="0" algn="just">
              <a:buNone/>
            </a:pPr>
            <a:r>
              <a:rPr lang="pt-BR" i="1" dirty="0"/>
              <a:t>	I - reajustamento em sentido estrito, quando não houver regime de dedicação exclusiva de mão de obra ou predominância de mão de obra, mediante previsão de índices específicos ou setoriais;</a:t>
            </a:r>
            <a:endParaRPr lang="pt-BR" dirty="0"/>
          </a:p>
          <a:p>
            <a:pPr marL="0" indent="0" algn="just">
              <a:buNone/>
            </a:pPr>
            <a:r>
              <a:rPr lang="pt-BR" i="1" dirty="0"/>
              <a:t>	II - repactuação, quando houver regime de dedicação exclusiva de mão de obra ou predominância de mão de obra, mediante demonstração analítica da variação dos custos”.</a:t>
            </a:r>
            <a:endParaRPr lang="pt-BR" dirty="0"/>
          </a:p>
          <a:p>
            <a:pPr marL="0" indent="0">
              <a:buNone/>
            </a:pPr>
            <a:endParaRPr lang="pt-BR" dirty="0"/>
          </a:p>
        </p:txBody>
      </p:sp>
    </p:spTree>
    <p:extLst>
      <p:ext uri="{BB962C8B-B14F-4D97-AF65-F5344CB8AC3E}">
        <p14:creationId xmlns:p14="http://schemas.microsoft.com/office/powerpoint/2010/main" val="40107974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Identificamos o mesmo problema redacional de definição do instituto constante no art. 6º, que provavelmente passou despercebido pelo legislados; mas enquanto assim perdurar, imporá limites de utilização do instituto da Administração Pública. </a:t>
            </a:r>
          </a:p>
          <a:p>
            <a:pPr marL="0" indent="0" algn="just">
              <a:lnSpc>
                <a:spcPct val="150000"/>
              </a:lnSpc>
              <a:buNone/>
            </a:pPr>
            <a:endParaRPr lang="pt-BR" dirty="0"/>
          </a:p>
        </p:txBody>
      </p:sp>
    </p:spTree>
    <p:extLst>
      <p:ext uri="{BB962C8B-B14F-4D97-AF65-F5344CB8AC3E}">
        <p14:creationId xmlns:p14="http://schemas.microsoft.com/office/powerpoint/2010/main" val="15939404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Ainda, no art. 92, inciso X, institui que no contrato administrativo seja previsto prazo para resposta ao pedido de repactuação de preços, adicionada esta exigência legal da expressão “quando for o caso”.</a:t>
            </a:r>
          </a:p>
          <a:p>
            <a:pPr marL="0" indent="0" algn="just">
              <a:lnSpc>
                <a:spcPct val="150000"/>
              </a:lnSpc>
              <a:buNone/>
            </a:pPr>
            <a:endParaRPr lang="pt-BR" dirty="0"/>
          </a:p>
          <a:p>
            <a:pPr marL="0" indent="0">
              <a:buNone/>
            </a:pPr>
            <a:endParaRPr lang="pt-BR" dirty="0"/>
          </a:p>
        </p:txBody>
      </p:sp>
    </p:spTree>
    <p:extLst>
      <p:ext uri="{BB962C8B-B14F-4D97-AF65-F5344CB8AC3E}">
        <p14:creationId xmlns:p14="http://schemas.microsoft.com/office/powerpoint/2010/main" val="41792823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20000"/>
          </a:bodyPr>
          <a:lstStyle/>
          <a:p>
            <a:pPr marL="0" indent="0" algn="just">
              <a:lnSpc>
                <a:spcPct val="150000"/>
              </a:lnSpc>
              <a:buNone/>
            </a:pPr>
            <a:r>
              <a:rPr lang="pt-BR" dirty="0" smtClean="0"/>
              <a:t>	</a:t>
            </a:r>
            <a:r>
              <a:rPr lang="pt-BR" dirty="0"/>
              <a:t>O problema, aqui, é saber exatamente quando será o caso. A rigor, a fixação de um prazo para resposta de pedido repactuação de preços significa adicionar uma obrigação convencional contra a Administração, em delicado movimento que exige perspicácia na fixação, pois prazo exíguo pode facilmente colocar a Administração em mora, e prazo demasiado extenso significará prejuízo ao contratado, que se apresenta antecipadamente em majoração de preços no certame, novamente sendo prejudicial à Administração.</a:t>
            </a:r>
          </a:p>
          <a:p>
            <a:pPr marL="0" indent="0" algn="just">
              <a:lnSpc>
                <a:spcPct val="150000"/>
              </a:lnSpc>
              <a:buNone/>
            </a:pPr>
            <a:endParaRPr lang="pt-BR" dirty="0"/>
          </a:p>
        </p:txBody>
      </p:sp>
    </p:spTree>
    <p:extLst>
      <p:ext uri="{BB962C8B-B14F-4D97-AF65-F5344CB8AC3E}">
        <p14:creationId xmlns:p14="http://schemas.microsoft.com/office/powerpoint/2010/main" val="2326101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150000"/>
              </a:lnSpc>
              <a:buNone/>
            </a:pPr>
            <a:r>
              <a:rPr lang="pt-BR" dirty="0" smtClean="0"/>
              <a:t>	</a:t>
            </a:r>
            <a:r>
              <a:rPr lang="pt-BR" dirty="0"/>
              <a:t>A solução para esta questão é melhorar o conteúdo redacional do contrato administrativo, prevendo de início e de forma completa e detalhada como deve ser instruído o pedido de repactuação e, a partir daí, somente do pedido correto e instruído, passar a contar exíguo prazo para avaliação e resposta. </a:t>
            </a:r>
          </a:p>
          <a:p>
            <a:pPr marL="0" indent="0" algn="just">
              <a:lnSpc>
                <a:spcPct val="150000"/>
              </a:lnSpc>
              <a:buNone/>
            </a:pPr>
            <a:endParaRPr lang="pt-BR" dirty="0"/>
          </a:p>
        </p:txBody>
      </p:sp>
    </p:spTree>
    <p:extLst>
      <p:ext uri="{BB962C8B-B14F-4D97-AF65-F5344CB8AC3E}">
        <p14:creationId xmlns:p14="http://schemas.microsoft.com/office/powerpoint/2010/main" val="628172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150000"/>
              </a:lnSpc>
              <a:buNone/>
            </a:pPr>
            <a:r>
              <a:rPr lang="pt-BR" dirty="0" smtClean="0"/>
              <a:t>	</a:t>
            </a:r>
            <a:r>
              <a:rPr lang="pt-BR" dirty="0"/>
              <a:t>Fato é que a interpretação deste texto induz à previsão de prazo para resposta a pedido da repactuação, o que somente será seguro se o contrato detalhar exatamente como instruir o pedido de modo completo e correto, com informações e documentos precisos para aceitação. </a:t>
            </a:r>
          </a:p>
          <a:p>
            <a:pPr marL="0" indent="0" algn="just">
              <a:lnSpc>
                <a:spcPct val="150000"/>
              </a:lnSpc>
              <a:buNone/>
            </a:pPr>
            <a:endParaRPr lang="pt-BR" dirty="0"/>
          </a:p>
        </p:txBody>
      </p:sp>
    </p:spTree>
    <p:extLst>
      <p:ext uri="{BB962C8B-B14F-4D97-AF65-F5344CB8AC3E}">
        <p14:creationId xmlns:p14="http://schemas.microsoft.com/office/powerpoint/2010/main" val="6466144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200000"/>
              </a:lnSpc>
              <a:buNone/>
            </a:pPr>
            <a:r>
              <a:rPr lang="pt-BR" dirty="0" smtClean="0"/>
              <a:t>	</a:t>
            </a:r>
            <a:r>
              <a:rPr lang="pt-BR" dirty="0"/>
              <a:t>No art. 92, parágrafo 6º da Nova Lei de Licitações provém outra previsão acerca da repactuação, em relação ao referido prazo de resposta, fixando um transcurso de tempo “preferencial” de um mês.</a:t>
            </a:r>
          </a:p>
          <a:p>
            <a:pPr marL="0" indent="0" algn="just">
              <a:lnSpc>
                <a:spcPct val="200000"/>
              </a:lnSpc>
              <a:buNone/>
            </a:pPr>
            <a:endParaRPr lang="pt-BR" dirty="0"/>
          </a:p>
          <a:p>
            <a:pPr marL="0" indent="0">
              <a:buNone/>
            </a:pPr>
            <a:endParaRPr lang="pt-BR" dirty="0" smtClean="0"/>
          </a:p>
          <a:p>
            <a:pPr marL="0" indent="0">
              <a:buNone/>
            </a:pPr>
            <a:endParaRPr lang="pt-BR" dirty="0"/>
          </a:p>
        </p:txBody>
      </p:sp>
    </p:spTree>
    <p:extLst>
      <p:ext uri="{BB962C8B-B14F-4D97-AF65-F5344CB8AC3E}">
        <p14:creationId xmlns:p14="http://schemas.microsoft.com/office/powerpoint/2010/main" val="40561579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a:t>
            </a:r>
            <a:r>
              <a:rPr lang="pt-BR" i="1" dirty="0"/>
              <a:t>§ 6º Nos contratos para serviços contínuos com regime de dedicação exclusiva de mão de obra ou com predominância de mão de obra, o prazo para resposta ao pedido de repactuação de preços será preferencialmente de 1 (um) mês, contado da data do fornecimento da documentação prevista no § 6º do art. 135 desta Lei”.</a:t>
            </a:r>
            <a:endParaRPr lang="pt-BR" dirty="0"/>
          </a:p>
          <a:p>
            <a:pPr marL="0" indent="0" algn="just">
              <a:lnSpc>
                <a:spcPct val="150000"/>
              </a:lnSpc>
              <a:buNone/>
            </a:pPr>
            <a:endParaRPr lang="pt-BR" dirty="0"/>
          </a:p>
        </p:txBody>
      </p:sp>
    </p:spTree>
    <p:extLst>
      <p:ext uri="{BB962C8B-B14F-4D97-AF65-F5344CB8AC3E}">
        <p14:creationId xmlns:p14="http://schemas.microsoft.com/office/powerpoint/2010/main" val="35518398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b="1" dirty="0" smtClean="0"/>
              <a:t>RESPONSABILIZAÇÃO:</a:t>
            </a:r>
          </a:p>
          <a:p>
            <a:pPr marL="0" indent="0" algn="just">
              <a:lnSpc>
                <a:spcPct val="150000"/>
              </a:lnSpc>
              <a:buNone/>
            </a:pPr>
            <a:r>
              <a:rPr lang="pt-BR" b="1" dirty="0"/>
              <a:t>	</a:t>
            </a:r>
            <a:r>
              <a:rPr lang="pt-BR" dirty="0"/>
              <a:t>Se forem decorrentes de falhas de projeto, as alterações de contratos de obras e serviços de engenharia ensejarão apuração de responsabilidade do responsável técnico e adoção das providências necessárias para o ressarcimento dos danos causados à Administração (art. 124, § 1º).</a:t>
            </a:r>
          </a:p>
          <a:p>
            <a:pPr marL="0" indent="0" algn="just">
              <a:lnSpc>
                <a:spcPct val="150000"/>
              </a:lnSpc>
              <a:buNone/>
            </a:pPr>
            <a:endParaRPr lang="pt-BR" b="1" dirty="0"/>
          </a:p>
        </p:txBody>
      </p:sp>
    </p:spTree>
    <p:extLst>
      <p:ext uri="{BB962C8B-B14F-4D97-AF65-F5344CB8AC3E}">
        <p14:creationId xmlns:p14="http://schemas.microsoft.com/office/powerpoint/2010/main" val="1233286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6" name="Título 5"/>
          <p:cNvSpPr>
            <a:spLocks noGrp="1"/>
          </p:cNvSpPr>
          <p:nvPr>
            <p:ph type="title"/>
          </p:nvPr>
        </p:nvSpPr>
        <p:spPr>
          <a:xfrm>
            <a:off x="838200" y="669701"/>
            <a:ext cx="10515600" cy="1020987"/>
          </a:xfrm>
        </p:spPr>
        <p:txBody>
          <a:bodyPr/>
          <a:lstStyle/>
          <a:p>
            <a:r>
              <a:rPr lang="pt-BR" b="1" dirty="0">
                <a:solidFill>
                  <a:schemeClr val="accent2"/>
                </a:solidFill>
                <a:latin typeface="+mn-lt"/>
              </a:rPr>
              <a:t>EDITAL LICITATÓRIO E ANEXOS</a:t>
            </a:r>
            <a:endParaRPr lang="pt-BR" dirty="0">
              <a:latin typeface="+mn-lt"/>
            </a:endParaRPr>
          </a:p>
        </p:txBody>
      </p:sp>
      <p:sp>
        <p:nvSpPr>
          <p:cNvPr id="7" name="Espaço Reservado para Conteúdo 6"/>
          <p:cNvSpPr>
            <a:spLocks noGrp="1"/>
          </p:cNvSpPr>
          <p:nvPr>
            <p:ph idx="1"/>
          </p:nvPr>
        </p:nvSpPr>
        <p:spPr/>
        <p:txBody>
          <a:bodyPr>
            <a:normAutofit lnSpcReduction="10000"/>
          </a:bodyPr>
          <a:lstStyle/>
          <a:p>
            <a:pPr marL="0" indent="0" algn="just">
              <a:lnSpc>
                <a:spcPct val="150000"/>
              </a:lnSpc>
              <a:buNone/>
            </a:pPr>
            <a:r>
              <a:rPr lang="pt-BR" dirty="0" smtClean="0"/>
              <a:t>	</a:t>
            </a:r>
            <a:r>
              <a:rPr lang="pt-BR" dirty="0"/>
              <a:t>Uma especificação muito aberta costuma ser a origem de todo tipo de equivoco e problema que circunda uma contratação, ou até mesmo a porta de entrada para contratados de má-fé e de inúmeras atitudes (praticadas por agentes da administração ou por terceiros) lesivas ao erário, tais como: medições propositalmente malfeitas, superfaturamento, fornecimento de bens ou serviços de baixíssima qualidade a custos desproporcionais ao benefício oferecido. </a:t>
            </a:r>
          </a:p>
          <a:p>
            <a:pPr marL="0" indent="0" algn="just">
              <a:lnSpc>
                <a:spcPct val="150000"/>
              </a:lnSpc>
              <a:buNone/>
            </a:pPr>
            <a:endParaRPr lang="pt-BR" dirty="0"/>
          </a:p>
        </p:txBody>
      </p:sp>
    </p:spTree>
    <p:extLst>
      <p:ext uri="{BB962C8B-B14F-4D97-AF65-F5344CB8AC3E}">
        <p14:creationId xmlns:p14="http://schemas.microsoft.com/office/powerpoint/2010/main" val="29950799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A situação administrativa ideal seria aquela em que a execução contratual, tal qual originalmente configurada, pudesse resultar na satisfação integral da necessidade que deu causa ao contrato.</a:t>
            </a:r>
          </a:p>
          <a:p>
            <a:pPr marL="0" indent="0" algn="just">
              <a:lnSpc>
                <a:spcPct val="150000"/>
              </a:lnSpc>
              <a:buNone/>
            </a:pPr>
            <a:endParaRPr lang="pt-BR" dirty="0"/>
          </a:p>
        </p:txBody>
      </p:sp>
    </p:spTree>
    <p:extLst>
      <p:ext uri="{BB962C8B-B14F-4D97-AF65-F5344CB8AC3E}">
        <p14:creationId xmlns:p14="http://schemas.microsoft.com/office/powerpoint/2010/main" val="6253789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Nesta linha, em caso de correto, adequado e suficiente o planejamento da contratação, por hipótese, as necessidades de alterações contratuais se restringiriam a situações decorrentes de fatos supervenientes, fatos novos, imprevisíveis e imprevistos.</a:t>
            </a:r>
          </a:p>
          <a:p>
            <a:pPr marL="0" indent="0" algn="just">
              <a:lnSpc>
                <a:spcPct val="150000"/>
              </a:lnSpc>
              <a:buNone/>
            </a:pPr>
            <a:endParaRPr lang="pt-BR" dirty="0"/>
          </a:p>
        </p:txBody>
      </p:sp>
    </p:spTree>
    <p:extLst>
      <p:ext uri="{BB962C8B-B14F-4D97-AF65-F5344CB8AC3E}">
        <p14:creationId xmlns:p14="http://schemas.microsoft.com/office/powerpoint/2010/main" val="4508324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a:bodyPr>
          <a:lstStyle/>
          <a:p>
            <a:pPr marL="0" indent="0" algn="just">
              <a:lnSpc>
                <a:spcPct val="150000"/>
              </a:lnSpc>
              <a:buNone/>
            </a:pPr>
            <a:r>
              <a:rPr lang="pt-BR" dirty="0" smtClean="0"/>
              <a:t>	</a:t>
            </a:r>
            <a:r>
              <a:rPr lang="pt-BR" dirty="0"/>
              <a:t>Para evitar alterações contratuais que não sejam decorrentes de fatos supervenientes, é preciso dar atenção ao princípio do planejamento previsto no art. 5º e à norma do art. 18 (ambos da Lei nº 14.133/21), que dispõe que a fase preparatória da contratação é caracterizada pelo planejamento. Há, assim, um dever jurídico de realizar o correto e adequado planejamento do contrato, com precisa identificação da necessidade a ser satisfeita e descrição também precisa do objeto contratual.</a:t>
            </a:r>
          </a:p>
          <a:p>
            <a:pPr marL="0" indent="0" algn="just">
              <a:lnSpc>
                <a:spcPct val="150000"/>
              </a:lnSpc>
              <a:buNone/>
            </a:pPr>
            <a:endParaRPr lang="pt-BR" dirty="0"/>
          </a:p>
        </p:txBody>
      </p:sp>
    </p:spTree>
    <p:extLst>
      <p:ext uri="{BB962C8B-B14F-4D97-AF65-F5344CB8AC3E}">
        <p14:creationId xmlns:p14="http://schemas.microsoft.com/office/powerpoint/2010/main" val="10702344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42900"/>
            <a:ext cx="13411200" cy="75437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10000"/>
          </a:bodyPr>
          <a:lstStyle/>
          <a:p>
            <a:pPr marL="0" indent="0" algn="just">
              <a:lnSpc>
                <a:spcPct val="150000"/>
              </a:lnSpc>
              <a:buNone/>
            </a:pPr>
            <a:r>
              <a:rPr lang="pt-BR" dirty="0" smtClean="0"/>
              <a:t>	</a:t>
            </a:r>
            <a:r>
              <a:rPr lang="pt-BR" dirty="0"/>
              <a:t>Contudo, na prática, é comum que alterações contratuais sejam necessárias em razão de defeitos de planejamento.</a:t>
            </a:r>
          </a:p>
          <a:p>
            <a:pPr marL="0" indent="0" algn="just">
              <a:lnSpc>
                <a:spcPct val="150000"/>
              </a:lnSpc>
              <a:buNone/>
            </a:pPr>
            <a:r>
              <a:rPr lang="pt-BR" dirty="0"/>
              <a:t>	De muito o Tribunal de Contas da União aponta que os defeitos de planejamento podem ensejar a responsabilidade dos agentes públicos que lhes deram causa. A Lei, agora, determina esta responsabilização e constitui a alta administração dos órgãos e entidades públicas em dever jurídico inarredável – que não se pode afastar</a:t>
            </a:r>
          </a:p>
          <a:p>
            <a:pPr marL="0" indent="0">
              <a:buNone/>
            </a:pPr>
            <a:endParaRPr lang="pt-BR" dirty="0"/>
          </a:p>
        </p:txBody>
      </p:sp>
    </p:spTree>
    <p:extLst>
      <p:ext uri="{BB962C8B-B14F-4D97-AF65-F5344CB8AC3E}">
        <p14:creationId xmlns:p14="http://schemas.microsoft.com/office/powerpoint/2010/main" val="3532794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normAutofit fontScale="92500" lnSpcReduction="10000"/>
          </a:bodyPr>
          <a:lstStyle/>
          <a:p>
            <a:pPr marL="0" indent="0" algn="just">
              <a:lnSpc>
                <a:spcPct val="150000"/>
              </a:lnSpc>
              <a:buNone/>
            </a:pPr>
            <a:r>
              <a:rPr lang="pt-BR" dirty="0" smtClean="0"/>
              <a:t>	</a:t>
            </a:r>
            <a:r>
              <a:rPr lang="pt-BR" dirty="0"/>
              <a:t>O dever jurídico de instaurar processo administrativo para apuração de responsabilidade por falha de projeto que tenha ensejado alteração de contrato de obra ou de serviço de engenharia.</a:t>
            </a:r>
          </a:p>
          <a:p>
            <a:pPr marL="0" indent="0" algn="just">
              <a:lnSpc>
                <a:spcPct val="150000"/>
              </a:lnSpc>
              <a:buNone/>
            </a:pPr>
            <a:r>
              <a:rPr lang="pt-BR" dirty="0"/>
              <a:t>	Podem ser responsabilizados, neste caso, os engenheiros, arquitetos, ou profissionais de áreas afins, agentes públicos ou não, que tenham elaborado o anteprojeto, o projeto básico ou o projeto executivo da obra ou do serviço de engenharia.</a:t>
            </a:r>
          </a:p>
          <a:p>
            <a:pPr marL="0" indent="0">
              <a:buNone/>
            </a:pPr>
            <a:endParaRPr lang="pt-BR" dirty="0"/>
          </a:p>
        </p:txBody>
      </p:sp>
    </p:spTree>
    <p:extLst>
      <p:ext uri="{BB962C8B-B14F-4D97-AF65-F5344CB8AC3E}">
        <p14:creationId xmlns:p14="http://schemas.microsoft.com/office/powerpoint/2010/main" val="27450958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Esta responsabilização se dará nos limites do disposto no art. 28 do Decreto-Lei nº 4.657/42. Desta feita, somente responderá o agente público que tenha atuado com dolo – intenção de realizar um projeto defeituoso -, ou erro grosseiro, vale dizer, culpa grave: grave negligência, grave imprudência ou grave imperícia.</a:t>
            </a:r>
          </a:p>
          <a:p>
            <a:pPr marL="0" indent="0" algn="just">
              <a:lnSpc>
                <a:spcPct val="150000"/>
              </a:lnSpc>
              <a:buNone/>
            </a:pPr>
            <a:endParaRPr lang="pt-BR" dirty="0"/>
          </a:p>
        </p:txBody>
      </p:sp>
    </p:spTree>
    <p:extLst>
      <p:ext uri="{BB962C8B-B14F-4D97-AF65-F5344CB8AC3E}">
        <p14:creationId xmlns:p14="http://schemas.microsoft.com/office/powerpoint/2010/main" val="38381596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5" name="Título 4"/>
          <p:cNvSpPr>
            <a:spLocks noGrp="1"/>
          </p:cNvSpPr>
          <p:nvPr>
            <p:ph type="title"/>
          </p:nvPr>
        </p:nvSpPr>
        <p:spPr/>
        <p:txBody>
          <a:bodyPr/>
          <a:lstStyle/>
          <a:p>
            <a:r>
              <a:rPr lang="pt-BR" b="1" dirty="0">
                <a:solidFill>
                  <a:schemeClr val="accent2"/>
                </a:solidFill>
                <a:latin typeface="+mn-lt"/>
              </a:rPr>
              <a:t>EDITAL LICITATÓRIO E ANEXOS</a:t>
            </a:r>
            <a:endParaRPr lang="pt-BR" dirty="0">
              <a:latin typeface="+mn-lt"/>
            </a:endParaRPr>
          </a:p>
        </p:txBody>
      </p:sp>
      <p:sp>
        <p:nvSpPr>
          <p:cNvPr id="6" name="Espaço Reservado para Conteúdo 5"/>
          <p:cNvSpPr>
            <a:spLocks noGrp="1"/>
          </p:cNvSpPr>
          <p:nvPr>
            <p:ph idx="1"/>
          </p:nvPr>
        </p:nvSpPr>
        <p:spPr/>
        <p:txBody>
          <a:bodyPr/>
          <a:lstStyle/>
          <a:p>
            <a:pPr marL="0" indent="0" algn="just">
              <a:lnSpc>
                <a:spcPct val="150000"/>
              </a:lnSpc>
              <a:buNone/>
            </a:pPr>
            <a:r>
              <a:rPr lang="pt-BR" dirty="0" smtClean="0"/>
              <a:t>	</a:t>
            </a:r>
            <a:r>
              <a:rPr lang="pt-BR" dirty="0"/>
              <a:t>Evidenciado o dolo ou o erro grosseiro de que trata a Lei, o profissional responsável pelo projeto defeituoso deverá ressarcir os danos causados, sem prejuízo de aplicação de outras sanções legalmente previstas. Tudo somente após o curso do devido processo legal, com garantias de contraditório e de ampla defesa, por óbvio.</a:t>
            </a:r>
          </a:p>
          <a:p>
            <a:pPr marL="0" indent="0" algn="just">
              <a:lnSpc>
                <a:spcPct val="150000"/>
              </a:lnSpc>
              <a:buNone/>
            </a:pPr>
            <a:endParaRPr lang="pt-BR" dirty="0"/>
          </a:p>
        </p:txBody>
      </p:sp>
    </p:spTree>
    <p:extLst>
      <p:ext uri="{BB962C8B-B14F-4D97-AF65-F5344CB8AC3E}">
        <p14:creationId xmlns:p14="http://schemas.microsoft.com/office/powerpoint/2010/main" val="11016907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p:txBody>
          <a:bodyPr/>
          <a:lstStyle/>
          <a:p>
            <a:r>
              <a:rPr lang="pt-BR" b="1" dirty="0" smtClean="0"/>
              <a:t>WHATSAPP (41) 9 9133-8008 @JUHFIORESE</a:t>
            </a:r>
            <a:endParaRPr lang="pt-BR" b="1" dirty="0"/>
          </a:p>
        </p:txBody>
      </p:sp>
      <p:pic>
        <p:nvPicPr>
          <p:cNvPr id="5" name="Picture 2" descr="https://ditador.com/wp-content/uploads/2021/03/frase-mais-forte-sobrevive-mais-inteligente-864221.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825625"/>
            <a:ext cx="10515600"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187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2" name="Título 1"/>
          <p:cNvSpPr>
            <a:spLocks noGrp="1"/>
          </p:cNvSpPr>
          <p:nvPr>
            <p:ph type="title"/>
          </p:nvPr>
        </p:nvSpPr>
        <p:spPr>
          <a:xfrm>
            <a:off x="838200" y="656823"/>
            <a:ext cx="10515600" cy="1033865"/>
          </a:xfrm>
        </p:spPr>
        <p:txBody>
          <a:bodyPr/>
          <a:lstStyle/>
          <a:p>
            <a:r>
              <a:rPr lang="pt-BR" b="1" dirty="0">
                <a:solidFill>
                  <a:schemeClr val="accent2"/>
                </a:solidFill>
                <a:latin typeface="+mn-lt"/>
              </a:rPr>
              <a:t>EDITAL LICITATÓRIO E ANEXOS</a:t>
            </a:r>
            <a:endParaRPr lang="pt-BR" dirty="0">
              <a:latin typeface="+mn-lt"/>
            </a:endParaRPr>
          </a:p>
        </p:txBody>
      </p:sp>
      <p:sp>
        <p:nvSpPr>
          <p:cNvPr id="3" name="Espaço Reservado para Conteúdo 2"/>
          <p:cNvSpPr>
            <a:spLocks noGrp="1"/>
          </p:cNvSpPr>
          <p:nvPr>
            <p:ph idx="1"/>
          </p:nvPr>
        </p:nvSpPr>
        <p:spPr/>
        <p:txBody>
          <a:bodyPr>
            <a:normAutofit/>
          </a:bodyPr>
          <a:lstStyle/>
          <a:p>
            <a:pPr marL="0" indent="0" algn="just">
              <a:lnSpc>
                <a:spcPct val="150000"/>
              </a:lnSpc>
              <a:buNone/>
            </a:pPr>
            <a:r>
              <a:rPr lang="pt-BR" dirty="0" smtClean="0"/>
              <a:t>	Art</a:t>
            </a:r>
            <a:r>
              <a:rPr lang="pt-BR" dirty="0"/>
              <a:t>. 25.</a:t>
            </a:r>
            <a:r>
              <a:rPr lang="pt-BR" b="1" dirty="0"/>
              <a:t> </a:t>
            </a:r>
            <a:r>
              <a:rPr lang="pt-BR" dirty="0"/>
              <a:t>O edital deverá conter o objeto da licitação e as regras relativas à convocação, ao julgamento, à habilitação, aos recursos e às penalidades da licitação, à fiscalização e à gestão do contrato, à entrega do objeto e às condições de pagamento.</a:t>
            </a:r>
          </a:p>
          <a:p>
            <a:pPr marL="0" indent="0" algn="just">
              <a:lnSpc>
                <a:spcPct val="150000"/>
              </a:lnSpc>
              <a:buNone/>
            </a:pPr>
            <a:endParaRPr lang="pt-BR" dirty="0"/>
          </a:p>
        </p:txBody>
      </p:sp>
    </p:spTree>
    <p:extLst>
      <p:ext uri="{BB962C8B-B14F-4D97-AF65-F5344CB8AC3E}">
        <p14:creationId xmlns:p14="http://schemas.microsoft.com/office/powerpoint/2010/main" val="502493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95459"/>
            <a:ext cx="10515600" cy="995229"/>
          </a:xfrm>
        </p:spPr>
        <p:txBody>
          <a:bodyPr/>
          <a:lstStyle/>
          <a:p>
            <a:r>
              <a:rPr lang="pt-BR" b="1" dirty="0">
                <a:solidFill>
                  <a:schemeClr val="accent2"/>
                </a:solidFill>
                <a:latin typeface="+mn-lt"/>
              </a:rPr>
              <a:t>EDITAL LICITATÓRIO E ANEXOS</a:t>
            </a:r>
            <a:endParaRPr lang="pt-BR" dirty="0">
              <a:latin typeface="+mn-lt"/>
            </a:endParaRPr>
          </a:p>
        </p:txBody>
      </p:sp>
      <p:sp>
        <p:nvSpPr>
          <p:cNvPr id="5" name="Espaço Reservado para Conteúdo 4"/>
          <p:cNvSpPr>
            <a:spLocks noGrp="1"/>
          </p:cNvSpPr>
          <p:nvPr>
            <p:ph idx="1"/>
          </p:nvPr>
        </p:nvSpPr>
        <p:spPr/>
        <p:txBody>
          <a:bodyPr/>
          <a:lstStyle/>
          <a:p>
            <a:pPr marL="0" indent="0" algn="just">
              <a:lnSpc>
                <a:spcPct val="150000"/>
              </a:lnSpc>
              <a:buNone/>
            </a:pPr>
            <a:r>
              <a:rPr lang="pt-BR" dirty="0" smtClean="0"/>
              <a:t>	§ </a:t>
            </a:r>
            <a:r>
              <a:rPr lang="pt-BR" dirty="0"/>
              <a:t>1º Sempre que o objeto permitir, a Administração adotará minutas padronizadas de edital e de contrato com cláusulas uniformes</a:t>
            </a:r>
            <a:r>
              <a:rPr lang="pt-BR" dirty="0" smtClean="0"/>
              <a:t>.</a:t>
            </a:r>
          </a:p>
          <a:p>
            <a:pPr marL="0" indent="0" algn="just">
              <a:lnSpc>
                <a:spcPct val="150000"/>
              </a:lnSpc>
              <a:buNone/>
            </a:pPr>
            <a:r>
              <a:rPr lang="pt-BR" dirty="0"/>
              <a:t>	§ 3º Todos os elementos do edital, incluídos minuta de contrato, termos de referência, anteprojeto, projetos e outros anexos, deverão ser divulgados em sítio eletrônico oficial na mesma data de divulgação do edital, sem necessidade de registro ou de identificação para acesso.</a:t>
            </a:r>
          </a:p>
        </p:txBody>
      </p:sp>
    </p:spTree>
    <p:extLst>
      <p:ext uri="{BB962C8B-B14F-4D97-AF65-F5344CB8AC3E}">
        <p14:creationId xmlns:p14="http://schemas.microsoft.com/office/powerpoint/2010/main" val="261436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663879"/>
            <a:ext cx="10515600" cy="1026809"/>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lstStyle/>
          <a:p>
            <a:pPr marL="0" indent="0" algn="just">
              <a:lnSpc>
                <a:spcPct val="150000"/>
              </a:lnSpc>
              <a:buNone/>
            </a:pPr>
            <a:r>
              <a:rPr lang="pt-BR" dirty="0" smtClean="0"/>
              <a:t>	Art</a:t>
            </a:r>
            <a:r>
              <a:rPr lang="pt-BR" dirty="0"/>
              <a:t>. 54. A publicidade do edital de licitação será realizada mediante divulgação e manutenção do inteiro teor do ato convocatório e de seus anexos no Portal Nacional de Contratações Públicas (PNCP).</a:t>
            </a:r>
          </a:p>
        </p:txBody>
      </p:sp>
    </p:spTree>
    <p:extLst>
      <p:ext uri="{BB962C8B-B14F-4D97-AF65-F5344CB8AC3E}">
        <p14:creationId xmlns:p14="http://schemas.microsoft.com/office/powerpoint/2010/main" val="100180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 name="Título 2"/>
          <p:cNvSpPr>
            <a:spLocks noGrp="1"/>
          </p:cNvSpPr>
          <p:nvPr>
            <p:ph type="title"/>
          </p:nvPr>
        </p:nvSpPr>
        <p:spPr>
          <a:xfrm>
            <a:off x="838200" y="713984"/>
            <a:ext cx="10515600" cy="976704"/>
          </a:xfrm>
        </p:spPr>
        <p:txBody>
          <a:bodyPr/>
          <a:lstStyle/>
          <a:p>
            <a:r>
              <a:rPr lang="pt-BR" b="1" dirty="0">
                <a:solidFill>
                  <a:schemeClr val="accent2"/>
                </a:solidFill>
                <a:latin typeface="+mn-lt"/>
              </a:rPr>
              <a:t>EDITAL LICITATÓRIO E ANEXOS</a:t>
            </a:r>
            <a:endParaRPr lang="pt-BR" dirty="0">
              <a:latin typeface="+mn-lt"/>
            </a:endParaRPr>
          </a:p>
        </p:txBody>
      </p:sp>
      <p:sp>
        <p:nvSpPr>
          <p:cNvPr id="4" name="Espaço Reservado para Conteúdo 3"/>
          <p:cNvSpPr>
            <a:spLocks noGrp="1"/>
          </p:cNvSpPr>
          <p:nvPr>
            <p:ph idx="1"/>
          </p:nvPr>
        </p:nvSpPr>
        <p:spPr/>
        <p:txBody>
          <a:bodyPr>
            <a:normAutofit fontScale="77500" lnSpcReduction="20000"/>
          </a:bodyPr>
          <a:lstStyle/>
          <a:p>
            <a:pPr marL="0" indent="0" algn="just">
              <a:lnSpc>
                <a:spcPct val="150000"/>
              </a:lnSpc>
              <a:buNone/>
            </a:pPr>
            <a:r>
              <a:rPr lang="pt-BR" dirty="0" smtClean="0"/>
              <a:t>REFERÊNCIA DE MARCA:</a:t>
            </a:r>
          </a:p>
          <a:p>
            <a:pPr marL="0" indent="0" algn="just">
              <a:lnSpc>
                <a:spcPct val="150000"/>
              </a:lnSpc>
              <a:buNone/>
            </a:pPr>
            <a:r>
              <a:rPr lang="pt-BR" dirty="0"/>
              <a:t>	</a:t>
            </a:r>
            <a:r>
              <a:rPr lang="pt-BR" dirty="0" smtClean="0"/>
              <a:t>Art</a:t>
            </a:r>
            <a:r>
              <a:rPr lang="pt-BR" dirty="0"/>
              <a:t>. 41. No caso de licitação que envolva o fornecimento de bens, a Administração poderá excepcionalmente:</a:t>
            </a:r>
          </a:p>
          <a:p>
            <a:pPr marL="0" indent="0" algn="just">
              <a:lnSpc>
                <a:spcPct val="150000"/>
              </a:lnSpc>
              <a:buNone/>
            </a:pPr>
            <a:r>
              <a:rPr lang="pt-BR" dirty="0" smtClean="0"/>
              <a:t>	I </a:t>
            </a:r>
            <a:r>
              <a:rPr lang="pt-BR" dirty="0"/>
              <a:t>- indicar uma ou mais marcas ou modelos, desde que formalmente justificado, nas seguintes hipóteses:</a:t>
            </a:r>
          </a:p>
          <a:p>
            <a:pPr marL="0" indent="0" algn="just">
              <a:lnSpc>
                <a:spcPct val="150000"/>
              </a:lnSpc>
              <a:buNone/>
            </a:pPr>
            <a:r>
              <a:rPr lang="pt-BR" dirty="0" smtClean="0"/>
              <a:t>	a</a:t>
            </a:r>
            <a:r>
              <a:rPr lang="pt-BR" dirty="0"/>
              <a:t>) em decorrência da necessidade de padronização do objeto;</a:t>
            </a:r>
          </a:p>
          <a:p>
            <a:pPr marL="0" indent="0" algn="just">
              <a:lnSpc>
                <a:spcPct val="150000"/>
              </a:lnSpc>
              <a:buNone/>
            </a:pPr>
            <a:r>
              <a:rPr lang="pt-BR" dirty="0" smtClean="0"/>
              <a:t>	b</a:t>
            </a:r>
            <a:r>
              <a:rPr lang="pt-BR" dirty="0"/>
              <a:t>) em decorrência da necessidade de manter a compatibilidade com plataformas e padrões já adotados pela Administração;</a:t>
            </a:r>
          </a:p>
          <a:p>
            <a:pPr marL="0" indent="0" algn="just">
              <a:lnSpc>
                <a:spcPct val="150000"/>
              </a:lnSpc>
              <a:buNone/>
            </a:pPr>
            <a:endParaRPr lang="pt-BR" dirty="0"/>
          </a:p>
          <a:p>
            <a:pPr marL="0" indent="0" algn="just">
              <a:lnSpc>
                <a:spcPct val="150000"/>
              </a:lnSpc>
              <a:buNone/>
            </a:pPr>
            <a:endParaRPr lang="pt-BR" dirty="0"/>
          </a:p>
          <a:p>
            <a:pPr marL="0" indent="0" algn="just">
              <a:lnSpc>
                <a:spcPct val="150000"/>
              </a:lnSpc>
              <a:buNone/>
            </a:pPr>
            <a:endParaRPr lang="pt-BR" dirty="0"/>
          </a:p>
        </p:txBody>
      </p:sp>
    </p:spTree>
    <p:extLst>
      <p:ext uri="{BB962C8B-B14F-4D97-AF65-F5344CB8AC3E}">
        <p14:creationId xmlns:p14="http://schemas.microsoft.com/office/powerpoint/2010/main" val="763375358"/>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1863</TotalTime>
  <Words>286</Words>
  <Application>Microsoft Office PowerPoint</Application>
  <PresentationFormat>Widescreen</PresentationFormat>
  <Paragraphs>164</Paragraphs>
  <Slides>57</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57</vt:i4>
      </vt:variant>
    </vt:vector>
  </HeadingPairs>
  <TitlesOfParts>
    <vt:vector size="61" baseType="lpstr">
      <vt:lpstr>Arial</vt:lpstr>
      <vt:lpstr>Calibri</vt:lpstr>
      <vt:lpstr>Calibri Light</vt:lpstr>
      <vt:lpstr>Tema do Office</vt:lpstr>
      <vt:lpstr>Apresentação do PowerPoint</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EDITAL LICITATÓRIO E ANEXOS</vt:lpstr>
      <vt:lpstr>WHATSAPP (41) 9 9133-8008 @JUHFIORESE</vt:lpstr>
    </vt:vector>
  </TitlesOfParts>
  <Company>user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Usuario</dc:creator>
  <cp:lastModifiedBy>Usuario</cp:lastModifiedBy>
  <cp:revision>63</cp:revision>
  <dcterms:created xsi:type="dcterms:W3CDTF">2023-06-04T18:43:53Z</dcterms:created>
  <dcterms:modified xsi:type="dcterms:W3CDTF">2025-07-23T14:51:03Z</dcterms:modified>
</cp:coreProperties>
</file>